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35"/>
  </p:notesMasterIdLst>
  <p:handoutMasterIdLst>
    <p:handoutMasterId r:id="rId36"/>
  </p:handoutMasterIdLst>
  <p:sldIdLst>
    <p:sldId id="272" r:id="rId2"/>
    <p:sldId id="256" r:id="rId3"/>
    <p:sldId id="286" r:id="rId4"/>
    <p:sldId id="311" r:id="rId5"/>
    <p:sldId id="257" r:id="rId6"/>
    <p:sldId id="288" r:id="rId7"/>
    <p:sldId id="289" r:id="rId8"/>
    <p:sldId id="258" r:id="rId9"/>
    <p:sldId id="290" r:id="rId10"/>
    <p:sldId id="315" r:id="rId11"/>
    <p:sldId id="316" r:id="rId12"/>
    <p:sldId id="274" r:id="rId13"/>
    <p:sldId id="291" r:id="rId14"/>
    <p:sldId id="299" r:id="rId15"/>
    <p:sldId id="313" r:id="rId16"/>
    <p:sldId id="310" r:id="rId17"/>
    <p:sldId id="314" r:id="rId18"/>
    <p:sldId id="298" r:id="rId19"/>
    <p:sldId id="301" r:id="rId20"/>
    <p:sldId id="300" r:id="rId21"/>
    <p:sldId id="317" r:id="rId22"/>
    <p:sldId id="303" r:id="rId23"/>
    <p:sldId id="304" r:id="rId24"/>
    <p:sldId id="305" r:id="rId25"/>
    <p:sldId id="307" r:id="rId26"/>
    <p:sldId id="308" r:id="rId27"/>
    <p:sldId id="293" r:id="rId28"/>
    <p:sldId id="294" r:id="rId29"/>
    <p:sldId id="282" r:id="rId30"/>
    <p:sldId id="309" r:id="rId31"/>
    <p:sldId id="284" r:id="rId32"/>
    <p:sldId id="285" r:id="rId33"/>
    <p:sldId id="2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E04A4E5-1C57-4336-AEDC-5E95B07F128F}">
          <p14:sldIdLst>
            <p14:sldId id="272"/>
            <p14:sldId id="256"/>
            <p14:sldId id="286"/>
            <p14:sldId id="311"/>
            <p14:sldId id="257"/>
            <p14:sldId id="288"/>
            <p14:sldId id="289"/>
            <p14:sldId id="258"/>
            <p14:sldId id="290"/>
            <p14:sldId id="315"/>
            <p14:sldId id="316"/>
            <p14:sldId id="274"/>
            <p14:sldId id="291"/>
            <p14:sldId id="299"/>
            <p14:sldId id="313"/>
            <p14:sldId id="310"/>
            <p14:sldId id="314"/>
            <p14:sldId id="298"/>
            <p14:sldId id="301"/>
            <p14:sldId id="300"/>
            <p14:sldId id="317"/>
            <p14:sldId id="303"/>
            <p14:sldId id="304"/>
            <p14:sldId id="305"/>
            <p14:sldId id="307"/>
            <p14:sldId id="308"/>
            <p14:sldId id="293"/>
            <p14:sldId id="294"/>
            <p14:sldId id="282"/>
            <p14:sldId id="309"/>
            <p14:sldId id="284"/>
            <p14:sldId id="285"/>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yarinu" initials="a" lastIdx="2" clrIdx="0">
    <p:extLst>
      <p:ext uri="{19B8F6BF-5375-455C-9EA6-DF929625EA0E}">
        <p15:presenceInfo xmlns:p15="http://schemas.microsoft.com/office/powerpoint/2012/main" userId="7ddb35a7175920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532401-D061-EC7A-F8E9-563A691B0EB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4CCD308-BAFE-D33C-68E0-76B20FF9B4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9CB754-2582-4F81-A922-16DA1DB9BDFA}" type="datetimeFigureOut">
              <a:rPr lang="en-IN" smtClean="0"/>
              <a:t>15-01-2025</a:t>
            </a:fld>
            <a:endParaRPr lang="en-IN"/>
          </a:p>
        </p:txBody>
      </p:sp>
      <p:sp>
        <p:nvSpPr>
          <p:cNvPr id="4" name="Footer Placeholder 3">
            <a:extLst>
              <a:ext uri="{FF2B5EF4-FFF2-40B4-BE49-F238E27FC236}">
                <a16:creationId xmlns:a16="http://schemas.microsoft.com/office/drawing/2014/main" id="{038B995E-EFB8-270D-E049-45644ED997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F3CECC4E-6409-A161-0873-0BE81923E6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966D48-AEAB-49A0-BCA1-F645216AF8F6}" type="slidenum">
              <a:rPr lang="en-IN" smtClean="0"/>
              <a:t>‹#›</a:t>
            </a:fld>
            <a:endParaRPr lang="en-IN"/>
          </a:p>
        </p:txBody>
      </p:sp>
    </p:spTree>
    <p:extLst>
      <p:ext uri="{BB962C8B-B14F-4D97-AF65-F5344CB8AC3E}">
        <p14:creationId xmlns:p14="http://schemas.microsoft.com/office/powerpoint/2010/main" val="42012988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549B9-66C8-4E14-A0A9-1F85A03169A6}" type="datetimeFigureOut">
              <a:rPr lang="en-IN" smtClean="0"/>
              <a:t>15-01-2025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D6DD0-5373-43A6-9581-859DB05D5CD4}" type="slidenum">
              <a:rPr lang="en-IN" smtClean="0"/>
              <a:t>‹#›</a:t>
            </a:fld>
            <a:endParaRPr lang="en-IN"/>
          </a:p>
        </p:txBody>
      </p:sp>
    </p:spTree>
    <p:extLst>
      <p:ext uri="{BB962C8B-B14F-4D97-AF65-F5344CB8AC3E}">
        <p14:creationId xmlns:p14="http://schemas.microsoft.com/office/powerpoint/2010/main" val="11442361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Slide Number Placeholder 1">
            <a:extLst>
              <a:ext uri="{FF2B5EF4-FFF2-40B4-BE49-F238E27FC236}">
                <a16:creationId xmlns:a16="http://schemas.microsoft.com/office/drawing/2014/main" id="{09C68A4A-C653-94EB-D303-4189ED7C05D1}"/>
              </a:ext>
            </a:extLst>
          </p:cNvPr>
          <p:cNvSpPr>
            <a:spLocks noGrp="1"/>
          </p:cNvSpPr>
          <p:nvPr>
            <p:ph type="sldNum" sz="quarter" idx="5"/>
          </p:nvPr>
        </p:nvSpPr>
        <p:spPr/>
        <p:txBody>
          <a:bodyPr/>
          <a:lstStyle/>
          <a:p>
            <a:fld id="{4CBD6DD0-5373-43A6-9581-859DB05D5CD4}" type="slidenum">
              <a:rPr lang="en-IN" smtClean="0"/>
              <a:t>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Nested</a:t>
            </a:r>
            <a:r>
              <a:rPr lang="en-IN" baseline="0" dirty="0" smtClean="0"/>
              <a:t> sampling transforms the higher dimensional </a:t>
            </a:r>
            <a:r>
              <a:rPr lang="en-IN" baseline="0" dirty="0" err="1" smtClean="0"/>
              <a:t>lebesgue</a:t>
            </a:r>
            <a:r>
              <a:rPr lang="en-IN" baseline="0" dirty="0" smtClean="0"/>
              <a:t> integral to 1d</a:t>
            </a:r>
          </a:p>
          <a:p>
            <a:r>
              <a:rPr lang="en-IN" baseline="0" dirty="0" smtClean="0"/>
              <a:t> </a:t>
            </a:r>
            <a:endParaRPr lang="en-IN" dirty="0"/>
          </a:p>
        </p:txBody>
      </p:sp>
      <p:sp>
        <p:nvSpPr>
          <p:cNvPr id="4" name="Slide Number Placeholder 3"/>
          <p:cNvSpPr>
            <a:spLocks noGrp="1"/>
          </p:cNvSpPr>
          <p:nvPr>
            <p:ph type="sldNum" sz="quarter" idx="10"/>
          </p:nvPr>
        </p:nvSpPr>
        <p:spPr/>
        <p:txBody>
          <a:bodyPr/>
          <a:lstStyle/>
          <a:p>
            <a:fld id="{4CBD6DD0-5373-43A6-9581-859DB05D5CD4}" type="slidenum">
              <a:rPr lang="en-IN" smtClean="0"/>
              <a:t>19</a:t>
            </a:fld>
            <a:endParaRPr lang="en-IN"/>
          </a:p>
        </p:txBody>
      </p:sp>
    </p:spTree>
    <p:extLst>
      <p:ext uri="{BB962C8B-B14F-4D97-AF65-F5344CB8AC3E}">
        <p14:creationId xmlns:p14="http://schemas.microsoft.com/office/powerpoint/2010/main" val="2861718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CBD6DD0-5373-43A6-9581-859DB05D5CD4}" type="slidenum">
              <a:rPr lang="en-IN" smtClean="0"/>
              <a:t>21</a:t>
            </a:fld>
            <a:endParaRPr lang="en-IN"/>
          </a:p>
        </p:txBody>
      </p:sp>
    </p:spTree>
    <p:extLst>
      <p:ext uri="{BB962C8B-B14F-4D97-AF65-F5344CB8AC3E}">
        <p14:creationId xmlns:p14="http://schemas.microsoft.com/office/powerpoint/2010/main" val="1419357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94151154c3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94151154c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EAA36FF-2032-4A09-BC6A-D695956421C5}" type="datetime1">
              <a:rPr lang="en-IN" smtClean="0"/>
              <a:t>15-01-2025</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F0EE32C-E76D-45F1-97C5-4FC1D4D830BE}" type="slidenum">
              <a:rPr lang="en-IN" smtClean="0"/>
              <a:pPr/>
              <a:t>‹#›</a:t>
            </a:fld>
            <a:r>
              <a:rPr lang="en-IN" smtClean="0"/>
              <a:t>/24</a:t>
            </a:r>
            <a:endParaRPr lang="en-IN" dirty="0"/>
          </a:p>
        </p:txBody>
      </p:sp>
    </p:spTree>
    <p:extLst>
      <p:ext uri="{BB962C8B-B14F-4D97-AF65-F5344CB8AC3E}">
        <p14:creationId xmlns:p14="http://schemas.microsoft.com/office/powerpoint/2010/main" val="2650326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2C0C7A0-5953-4D19-8C1C-DAEED924ED68}" type="datetime1">
              <a:rPr lang="en-IN" smtClean="0"/>
              <a:t>15-01-2025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endParaRPr lang="en-IN" dirty="0"/>
          </a:p>
        </p:txBody>
      </p:sp>
    </p:spTree>
    <p:extLst>
      <p:ext uri="{BB962C8B-B14F-4D97-AF65-F5344CB8AC3E}">
        <p14:creationId xmlns:p14="http://schemas.microsoft.com/office/powerpoint/2010/main" val="251483009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2C0C7A0-5953-4D19-8C1C-DAEED924ED68}" type="datetime1">
              <a:rPr lang="en-IN" smtClean="0"/>
              <a:t>15-01-2025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endParaRPr lang="en-IN" dirty="0"/>
          </a:p>
        </p:txBody>
      </p:sp>
    </p:spTree>
    <p:extLst>
      <p:ext uri="{BB962C8B-B14F-4D97-AF65-F5344CB8AC3E}">
        <p14:creationId xmlns:p14="http://schemas.microsoft.com/office/powerpoint/2010/main" val="75882491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2C0C7A0-5953-4D19-8C1C-DAEED924ED68}" type="datetime1">
              <a:rPr lang="en-IN" smtClean="0"/>
              <a:t>15-01-2025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endParaRPr lang="en-IN" dirty="0"/>
          </a:p>
        </p:txBody>
      </p:sp>
    </p:spTree>
    <p:extLst>
      <p:ext uri="{BB962C8B-B14F-4D97-AF65-F5344CB8AC3E}">
        <p14:creationId xmlns:p14="http://schemas.microsoft.com/office/powerpoint/2010/main" val="102459618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2C0C7A0-5953-4D19-8C1C-DAEED924ED68}" type="datetime1">
              <a:rPr lang="en-IN" smtClean="0"/>
              <a:t>15-01-2025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endParaRPr lang="en-IN" dirty="0"/>
          </a:p>
        </p:txBody>
      </p:sp>
    </p:spTree>
    <p:extLst>
      <p:ext uri="{BB962C8B-B14F-4D97-AF65-F5344CB8AC3E}">
        <p14:creationId xmlns:p14="http://schemas.microsoft.com/office/powerpoint/2010/main" val="414402025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2C0C7A0-5953-4D19-8C1C-DAEED924ED68}" type="datetime1">
              <a:rPr lang="en-IN" smtClean="0"/>
              <a:t>15-01-2025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endParaRPr lang="en-IN" dirty="0"/>
          </a:p>
        </p:txBody>
      </p:sp>
    </p:spTree>
    <p:extLst>
      <p:ext uri="{BB962C8B-B14F-4D97-AF65-F5344CB8AC3E}">
        <p14:creationId xmlns:p14="http://schemas.microsoft.com/office/powerpoint/2010/main" val="307220942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2C0C7A0-5953-4D19-8C1C-DAEED924ED68}" type="datetime1">
              <a:rPr lang="en-IN" smtClean="0"/>
              <a:t>15-01-2025</a:t>
            </a:fld>
            <a:endParaRPr lang="en-IN" dirty="0"/>
          </a:p>
        </p:txBody>
      </p:sp>
      <p:sp>
        <p:nvSpPr>
          <p:cNvPr id="8" name="Footer Placeholder 7"/>
          <p:cNvSpPr>
            <a:spLocks noGrp="1"/>
          </p:cNvSpPr>
          <p:nvPr>
            <p:ph type="ftr" sz="quarter" idx="11"/>
          </p:nvPr>
        </p:nvSpPr>
        <p:spPr>
          <a:xfrm>
            <a:off x="561111" y="6391838"/>
            <a:ext cx="3644282" cy="304801"/>
          </a:xfrm>
        </p:spPr>
        <p:txBody>
          <a:bodyPr/>
          <a:lstStyle/>
          <a:p>
            <a:endParaRPr lang="en-IN" dirty="0"/>
          </a:p>
        </p:txBody>
      </p:sp>
      <p:sp>
        <p:nvSpPr>
          <p:cNvPr id="9" name="Slide Number Placeholder 8"/>
          <p:cNvSpPr>
            <a:spLocks noGrp="1"/>
          </p:cNvSpPr>
          <p:nvPr>
            <p:ph type="sldNum" sz="quarter" idx="12"/>
          </p:nvPr>
        </p:nvSpPr>
        <p:spPr/>
        <p:txBody>
          <a:bodyPr/>
          <a:lstStyle/>
          <a:p>
            <a:endParaRPr lang="en-IN" dirty="0"/>
          </a:p>
        </p:txBody>
      </p:sp>
    </p:spTree>
    <p:extLst>
      <p:ext uri="{BB962C8B-B14F-4D97-AF65-F5344CB8AC3E}">
        <p14:creationId xmlns:p14="http://schemas.microsoft.com/office/powerpoint/2010/main" val="105575606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59E00AB-0CA6-4EFE-8C90-ED1AA45C980A}" type="datetime1">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0EE32C-E76D-45F1-97C5-4FC1D4D830BE}" type="slidenum">
              <a:rPr lang="en-IN" smtClean="0"/>
              <a:t>‹#›</a:t>
            </a:fld>
            <a:endParaRPr lang="en-IN"/>
          </a:p>
        </p:txBody>
      </p:sp>
    </p:spTree>
    <p:extLst>
      <p:ext uri="{BB962C8B-B14F-4D97-AF65-F5344CB8AC3E}">
        <p14:creationId xmlns:p14="http://schemas.microsoft.com/office/powerpoint/2010/main" val="2261215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3DF287E-613B-40A7-857B-6031E338234C}" type="datetime1">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F0EE32C-E76D-45F1-97C5-4FC1D4D830BE}" type="slidenum">
              <a:rPr lang="en-IN" smtClean="0"/>
              <a:t>‹#›</a:t>
            </a:fld>
            <a:endParaRPr lang="en-IN"/>
          </a:p>
        </p:txBody>
      </p:sp>
    </p:spTree>
    <p:extLst>
      <p:ext uri="{BB962C8B-B14F-4D97-AF65-F5344CB8AC3E}">
        <p14:creationId xmlns:p14="http://schemas.microsoft.com/office/powerpoint/2010/main" val="1410168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1808BC77-35CD-E3FE-D06D-DB4CF16E0277}"/>
              </a:ext>
            </a:extLst>
          </p:cNvPr>
          <p:cNvSpPr>
            <a:spLocks noGrp="1"/>
          </p:cNvSpPr>
          <p:nvPr>
            <p:ph type="dt" sz="half" idx="10"/>
          </p:nvPr>
        </p:nvSpPr>
        <p:spPr/>
        <p:txBody>
          <a:bodyPr/>
          <a:lstStyle/>
          <a:p>
            <a:fld id="{4DB1ECEE-B426-4AF8-AE25-DE93AD918C8C}" type="datetime1">
              <a:rPr lang="en-IN" smtClean="0"/>
              <a:t>15-01-2025</a:t>
            </a:fld>
            <a:endParaRPr lang="en-IN"/>
          </a:p>
        </p:txBody>
      </p:sp>
      <p:sp>
        <p:nvSpPr>
          <p:cNvPr id="7" name="Footer Placeholder 6">
            <a:extLst>
              <a:ext uri="{FF2B5EF4-FFF2-40B4-BE49-F238E27FC236}">
                <a16:creationId xmlns:a16="http://schemas.microsoft.com/office/drawing/2014/main" id="{06C3D181-C080-C7B0-529A-470C5215CD76}"/>
              </a:ext>
            </a:extLst>
          </p:cNvPr>
          <p:cNvSpPr>
            <a:spLocks noGrp="1"/>
          </p:cNvSpPr>
          <p:nvPr>
            <p:ph type="ftr" sz="quarter" idx="11"/>
          </p:nvPr>
        </p:nvSpPr>
        <p:spPr/>
        <p:txBody>
          <a:bodyPr/>
          <a:lstStyle/>
          <a:p>
            <a:endParaRPr lang="en-IN"/>
          </a:p>
        </p:txBody>
      </p:sp>
      <p:sp>
        <p:nvSpPr>
          <p:cNvPr id="8" name="Slide Number Placeholder 7">
            <a:extLst>
              <a:ext uri="{FF2B5EF4-FFF2-40B4-BE49-F238E27FC236}">
                <a16:creationId xmlns:a16="http://schemas.microsoft.com/office/drawing/2014/main" id="{A2B26F75-06F4-0AC4-09A9-975453EF18C7}"/>
              </a:ext>
            </a:extLst>
          </p:cNvPr>
          <p:cNvSpPr>
            <a:spLocks noGrp="1"/>
          </p:cNvSpPr>
          <p:nvPr>
            <p:ph type="sldNum" sz="quarter" idx="12"/>
          </p:nvPr>
        </p:nvSpPr>
        <p:spPr/>
        <p:txBody>
          <a:bodyPr/>
          <a:lstStyle/>
          <a:p>
            <a:fld id="{0F0EE32C-E76D-45F1-97C5-4FC1D4D830BE}" type="slidenum">
              <a:rPr lang="en-IN" smtClean="0"/>
              <a:t>‹#›</a:t>
            </a:fld>
            <a:endParaRPr lang="en-IN"/>
          </a:p>
        </p:txBody>
      </p:sp>
    </p:spTree>
    <p:extLst>
      <p:ext uri="{BB962C8B-B14F-4D97-AF65-F5344CB8AC3E}">
        <p14:creationId xmlns:p14="http://schemas.microsoft.com/office/powerpoint/2010/main" val="2947155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1D8F4E-BF1E-4CC2-9D07-C802B2D029A5}" type="datetime1">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0EE32C-E76D-45F1-97C5-4FC1D4D830BE}" type="slidenum">
              <a:rPr lang="en-IN" smtClean="0"/>
              <a:t>‹#›</a:t>
            </a:fld>
            <a:endParaRPr lang="en-IN"/>
          </a:p>
        </p:txBody>
      </p:sp>
    </p:spTree>
    <p:extLst>
      <p:ext uri="{BB962C8B-B14F-4D97-AF65-F5344CB8AC3E}">
        <p14:creationId xmlns:p14="http://schemas.microsoft.com/office/powerpoint/2010/main" val="154633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1608C8A-A669-45B9-A534-3186FBFCCAD3}" type="datetime1">
              <a:rPr lang="en-IN" smtClean="0"/>
              <a:t>15-01-2025</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F0EE32C-E76D-45F1-97C5-4FC1D4D830BE}" type="slidenum">
              <a:rPr lang="en-IN" smtClean="0"/>
              <a:t>‹#›</a:t>
            </a:fld>
            <a:endParaRPr lang="en-IN"/>
          </a:p>
        </p:txBody>
      </p:sp>
    </p:spTree>
    <p:extLst>
      <p:ext uri="{BB962C8B-B14F-4D97-AF65-F5344CB8AC3E}">
        <p14:creationId xmlns:p14="http://schemas.microsoft.com/office/powerpoint/2010/main" val="2046608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E1DD51D-DBBD-475C-8DA4-BBF381B631D5}" type="datetime1">
              <a:rPr lang="en-IN" smtClean="0"/>
              <a:t>15-01-2025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0EE32C-E76D-45F1-97C5-4FC1D4D830BE}" type="slidenum">
              <a:rPr lang="en-IN" smtClean="0"/>
              <a:t>‹#›</a:t>
            </a:fld>
            <a:endParaRPr lang="en-IN"/>
          </a:p>
        </p:txBody>
      </p:sp>
    </p:spTree>
    <p:extLst>
      <p:ext uri="{BB962C8B-B14F-4D97-AF65-F5344CB8AC3E}">
        <p14:creationId xmlns:p14="http://schemas.microsoft.com/office/powerpoint/2010/main" val="4267626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483714F-4637-4ED8-A631-476C0BFE4C32}" type="datetime1">
              <a:rPr lang="en-IN" smtClean="0"/>
              <a:t>15-01-2025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0EE32C-E76D-45F1-97C5-4FC1D4D830BE}" type="slidenum">
              <a:rPr lang="en-IN" smtClean="0"/>
              <a:t>‹#›</a:t>
            </a:fld>
            <a:endParaRPr lang="en-IN"/>
          </a:p>
        </p:txBody>
      </p:sp>
    </p:spTree>
    <p:extLst>
      <p:ext uri="{BB962C8B-B14F-4D97-AF65-F5344CB8AC3E}">
        <p14:creationId xmlns:p14="http://schemas.microsoft.com/office/powerpoint/2010/main" val="1318340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79819F-B910-4EA5-A709-2055744274C3}" type="datetime1">
              <a:rPr lang="en-IN" smtClean="0"/>
              <a:t>15-01-2025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0EE32C-E76D-45F1-97C5-4FC1D4D830BE}" type="slidenum">
              <a:rPr lang="en-IN" smtClean="0"/>
              <a:t>‹#›</a:t>
            </a:fld>
            <a:endParaRPr lang="en-IN"/>
          </a:p>
        </p:txBody>
      </p:sp>
    </p:spTree>
    <p:extLst>
      <p:ext uri="{BB962C8B-B14F-4D97-AF65-F5344CB8AC3E}">
        <p14:creationId xmlns:p14="http://schemas.microsoft.com/office/powerpoint/2010/main" val="404988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B1ECEE-B426-4AF8-AE25-DE93AD918C8C}" type="datetime1">
              <a:rPr lang="en-IN" smtClean="0"/>
              <a:t>15-01-2025</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F0EE32C-E76D-45F1-97C5-4FC1D4D830BE}" type="slidenum">
              <a:rPr lang="en-IN" smtClean="0"/>
              <a:t>‹#›</a:t>
            </a:fld>
            <a:endParaRPr lang="en-IN"/>
          </a:p>
        </p:txBody>
      </p:sp>
    </p:spTree>
    <p:extLst>
      <p:ext uri="{BB962C8B-B14F-4D97-AF65-F5344CB8AC3E}">
        <p14:creationId xmlns:p14="http://schemas.microsoft.com/office/powerpoint/2010/main" val="2090555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FE918F8-2761-45F1-9C1F-3B147ED7E636}" type="datetime1">
              <a:rPr lang="en-IN" smtClean="0"/>
              <a:t>15-01-2025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F0EE32C-E76D-45F1-97C5-4FC1D4D830BE}" type="slidenum">
              <a:rPr lang="en-IN" smtClean="0"/>
              <a:t>‹#›</a:t>
            </a:fld>
            <a:endParaRPr lang="en-IN"/>
          </a:p>
        </p:txBody>
      </p:sp>
    </p:spTree>
    <p:extLst>
      <p:ext uri="{BB962C8B-B14F-4D97-AF65-F5344CB8AC3E}">
        <p14:creationId xmlns:p14="http://schemas.microsoft.com/office/powerpoint/2010/main" val="1237935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6539B71-AC4C-489A-8787-35B408F72947}" type="datetime1">
              <a:rPr lang="en-IN" smtClean="0"/>
              <a:t>15-01-2025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F0EE32C-E76D-45F1-97C5-4FC1D4D830BE}" type="slidenum">
              <a:rPr lang="en-IN" smtClean="0"/>
              <a:t>‹#›</a:t>
            </a:fld>
            <a:endParaRPr lang="en-IN"/>
          </a:p>
        </p:txBody>
      </p:sp>
    </p:spTree>
    <p:extLst>
      <p:ext uri="{BB962C8B-B14F-4D97-AF65-F5344CB8AC3E}">
        <p14:creationId xmlns:p14="http://schemas.microsoft.com/office/powerpoint/2010/main" val="2434708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2">
                <a:lumMod val="60000"/>
                <a:lumOff val="40000"/>
              </a:schemeClr>
            </a:gs>
            <a:gs pos="0">
              <a:schemeClr val="accent4">
                <a:lumMod val="20000"/>
                <a:lumOff val="80000"/>
              </a:schemeClr>
            </a:gs>
            <a:gs pos="100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2C0C7A0-5953-4D19-8C1C-DAEED924ED68}" type="datetime1">
              <a:rPr lang="en-IN" smtClean="0"/>
              <a:t>15-01-2025</a:t>
            </a:fld>
            <a:endParaRPr lang="en-IN"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endParaRPr lang="en-IN" dirty="0"/>
          </a:p>
        </p:txBody>
      </p:sp>
    </p:spTree>
    <p:extLst>
      <p:ext uri="{BB962C8B-B14F-4D97-AF65-F5344CB8AC3E}">
        <p14:creationId xmlns:p14="http://schemas.microsoft.com/office/powerpoint/2010/main" val="3171003137"/>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667" r:id="rId18"/>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37.png"/><Relationship Id="rId5" Type="http://schemas.openxmlformats.org/officeDocument/2006/relationships/image" Target="../media/image8.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83"/>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CF6CBB-256B-1A8D-2298-32E54E126F16}"/>
              </a:ext>
            </a:extLst>
          </p:cNvPr>
          <p:cNvSpPr>
            <a:spLocks noGrp="1"/>
          </p:cNvSpPr>
          <p:nvPr>
            <p:ph type="sldNum" sz="quarter" idx="12"/>
          </p:nvPr>
        </p:nvSpPr>
        <p:spPr/>
        <p:txBody>
          <a:bodyPr/>
          <a:lstStyle/>
          <a:p>
            <a:r>
              <a:rPr lang="en-IN" dirty="0" smtClean="0"/>
              <a:t>1</a:t>
            </a:r>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25"/>
            <a:ext cx="12262585" cy="6949439"/>
          </a:xfrm>
          <a:prstGeom prst="rect">
            <a:avLst/>
          </a:prstGeom>
        </p:spPr>
      </p:pic>
      <p:sp>
        <p:nvSpPr>
          <p:cNvPr id="84" name="Google Shape;84;p1"/>
          <p:cNvSpPr txBox="1"/>
          <p:nvPr/>
        </p:nvSpPr>
        <p:spPr>
          <a:xfrm>
            <a:off x="163630" y="139621"/>
            <a:ext cx="11636943" cy="1323399"/>
          </a:xfrm>
          <a:prstGeom prst="rect">
            <a:avLst/>
          </a:prstGeom>
          <a:solidFill>
            <a:schemeClr val="accent5">
              <a:lumMod val="75000"/>
              <a:alpha val="0"/>
            </a:schemeClr>
          </a:solidFill>
          <a:ln>
            <a:noFill/>
          </a:ln>
          <a:effectLst>
            <a:glow rad="63500">
              <a:schemeClr val="accent3">
                <a:satMod val="175000"/>
                <a:alpha val="40000"/>
              </a:schemeClr>
            </a:glow>
            <a:innerShdw blurRad="63500" dist="50800" dir="18900000">
              <a:prstClr val="black">
                <a:alpha val="50000"/>
              </a:prstClr>
            </a:innerShdw>
          </a:effectLst>
          <a:scene3d>
            <a:camera prst="orthographicFront"/>
            <a:lightRig rig="chilly" dir="t">
              <a:rot lat="0" lon="0" rev="18480000"/>
            </a:lightRig>
          </a:scene3d>
          <a:sp3d prstMaterial="clear">
            <a:bevelT h="63500"/>
          </a:sp3d>
        </p:spPr>
        <p:txBody>
          <a:bodyPr spcFirstLastPara="1" wrap="square" lIns="91425" tIns="45700" rIns="91425" bIns="45700" anchor="t" anchorCtr="0">
            <a:spAutoFit/>
          </a:bodyPr>
          <a:lstStyle/>
          <a:p>
            <a:pPr algn="ctr"/>
            <a:r>
              <a:rPr lang="en-US" sz="4000" b="1" dirty="0" smtClean="0">
                <a:solidFill>
                  <a:schemeClr val="bg2">
                    <a:alpha val="80000"/>
                  </a:schemeClr>
                </a:solidFill>
                <a:effectLst>
                  <a:outerShdw blurRad="38100" dist="38100" dir="2700000" algn="tl">
                    <a:srgbClr val="000000">
                      <a:alpha val="43137"/>
                    </a:srgbClr>
                  </a:outerShdw>
                </a:effectLst>
              </a:rPr>
              <a:t>Exploring </a:t>
            </a:r>
            <a:r>
              <a:rPr lang="en-US" sz="4000" b="1" dirty="0">
                <a:solidFill>
                  <a:schemeClr val="bg2">
                    <a:alpha val="80000"/>
                  </a:schemeClr>
                </a:solidFill>
                <a:effectLst>
                  <a:outerShdw blurRad="38100" dist="38100" dir="2700000" algn="tl">
                    <a:srgbClr val="000000">
                      <a:alpha val="43137"/>
                    </a:srgbClr>
                  </a:outerShdw>
                </a:effectLst>
              </a:rPr>
              <a:t>Exoplanet Atmospheres</a:t>
            </a:r>
            <a:r>
              <a:rPr lang="en-US" sz="4000" b="1" dirty="0" smtClean="0">
                <a:solidFill>
                  <a:schemeClr val="bg2">
                    <a:alpha val="80000"/>
                  </a:schemeClr>
                </a:solidFill>
                <a:effectLst>
                  <a:outerShdw blurRad="38100" dist="38100" dir="2700000" algn="tl">
                    <a:srgbClr val="000000">
                      <a:alpha val="43137"/>
                    </a:srgbClr>
                  </a:outerShdw>
                </a:effectLst>
              </a:rPr>
              <a:t>: Bayesian Analysis</a:t>
            </a:r>
            <a:r>
              <a:rPr lang="en-US" sz="4000" b="1" dirty="0" smtClean="0">
                <a:solidFill>
                  <a:schemeClr val="bg2">
                    <a:alpha val="80000"/>
                  </a:schemeClr>
                </a:solidFill>
                <a:effectLst>
                  <a:outerShdw blurRad="38100" dist="38100" dir="2700000" algn="tl">
                    <a:srgbClr val="000000">
                      <a:alpha val="43137"/>
                    </a:srgbClr>
                  </a:outerShdw>
                </a:effectLst>
                <a:sym typeface="Calibri"/>
              </a:rPr>
              <a:t> </a:t>
            </a:r>
            <a:r>
              <a:rPr lang="en-US" sz="4000" b="1" dirty="0" smtClean="0">
                <a:solidFill>
                  <a:schemeClr val="bg2">
                    <a:alpha val="80000"/>
                  </a:schemeClr>
                </a:solidFill>
                <a:effectLst>
                  <a:outerShdw blurRad="38100" dist="38100" dir="2700000" algn="tl">
                    <a:srgbClr val="000000">
                      <a:alpha val="43137"/>
                    </a:srgbClr>
                  </a:outerShdw>
                </a:effectLst>
              </a:rPr>
              <a:t>for Parameter </a:t>
            </a:r>
            <a:r>
              <a:rPr lang="en-US" sz="4000" b="1" dirty="0">
                <a:solidFill>
                  <a:schemeClr val="bg2">
                    <a:alpha val="80000"/>
                  </a:schemeClr>
                </a:solidFill>
                <a:effectLst>
                  <a:outerShdw blurRad="38100" dist="38100" dir="2700000" algn="tl">
                    <a:srgbClr val="000000">
                      <a:alpha val="43137"/>
                    </a:srgbClr>
                  </a:outerShdw>
                </a:effectLst>
              </a:rPr>
              <a:t>Estimation</a:t>
            </a:r>
            <a:endParaRPr sz="4000" b="1" dirty="0">
              <a:solidFill>
                <a:schemeClr val="bg2">
                  <a:alpha val="80000"/>
                </a:schemeClr>
              </a:solidFill>
              <a:effectLst>
                <a:outerShdw blurRad="38100" dist="38100" dir="2700000" algn="tl">
                  <a:srgbClr val="000000">
                    <a:alpha val="43137"/>
                  </a:srgbClr>
                </a:outerShdw>
              </a:effectLst>
              <a:sym typeface="Calibri"/>
            </a:endParaRPr>
          </a:p>
        </p:txBody>
      </p:sp>
      <p:sp>
        <p:nvSpPr>
          <p:cNvPr id="85" name="Google Shape;85;p1"/>
          <p:cNvSpPr txBox="1"/>
          <p:nvPr/>
        </p:nvSpPr>
        <p:spPr>
          <a:xfrm>
            <a:off x="2265394" y="1782091"/>
            <a:ext cx="7593836" cy="4031833"/>
          </a:xfrm>
          <a:prstGeom prst="rect">
            <a:avLst/>
          </a:prstGeom>
          <a:noFill/>
          <a:ln>
            <a:noFill/>
          </a:ln>
          <a:effectLst>
            <a:outerShdw blurRad="50800" dist="38100" dir="5400000" algn="t" rotWithShape="0">
              <a:prstClr val="black">
                <a:alpha val="40000"/>
              </a:prst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chemeClr val="bg2"/>
                </a:solidFill>
                <a:effectLst>
                  <a:outerShdw blurRad="38100" dist="38100" dir="2700000" algn="tl">
                    <a:srgbClr val="000000">
                      <a:alpha val="43137"/>
                    </a:srgbClr>
                  </a:outerShdw>
                </a:effectLst>
                <a:ea typeface="Calibri"/>
                <a:cs typeface="Calibri"/>
                <a:sym typeface="Calibri"/>
              </a:rPr>
              <a:t>10</a:t>
            </a:r>
            <a:r>
              <a:rPr lang="en-US" sz="2000" b="1" i="0" u="none" strike="noStrike" cap="none" baseline="30000" dirty="0">
                <a:solidFill>
                  <a:schemeClr val="bg2"/>
                </a:solidFill>
                <a:effectLst>
                  <a:outerShdw blurRad="38100" dist="38100" dir="2700000" algn="tl">
                    <a:srgbClr val="000000">
                      <a:alpha val="43137"/>
                    </a:srgbClr>
                  </a:outerShdw>
                </a:effectLst>
                <a:ea typeface="Calibri"/>
                <a:cs typeface="Calibri"/>
                <a:sym typeface="Calibri"/>
              </a:rPr>
              <a:t>th</a:t>
            </a:r>
            <a:r>
              <a:rPr lang="en-US" sz="2000" b="1" i="0" u="none" strike="noStrike" cap="none" dirty="0">
                <a:solidFill>
                  <a:schemeClr val="bg2"/>
                </a:solidFill>
                <a:effectLst>
                  <a:outerShdw blurRad="38100" dist="38100" dir="2700000" algn="tl">
                    <a:srgbClr val="000000">
                      <a:alpha val="43137"/>
                    </a:srgbClr>
                  </a:outerShdw>
                </a:effectLst>
                <a:ea typeface="Calibri"/>
                <a:cs typeface="Calibri"/>
                <a:sym typeface="Calibri"/>
              </a:rPr>
              <a:t> Semester Project Presentation </a:t>
            </a:r>
            <a:endParaRPr sz="2000" b="1" dirty="0">
              <a:solidFill>
                <a:schemeClr val="bg2"/>
              </a:solidFill>
              <a:effectLst>
                <a:outerShdw blurRad="38100" dist="38100" dir="2700000" algn="tl">
                  <a:srgbClr val="000000">
                    <a:alpha val="43137"/>
                  </a:srgbClr>
                </a:outerShdw>
              </a:effectLst>
            </a:endParaRPr>
          </a:p>
          <a:p>
            <a:pPr marL="0" marR="0" lvl="0" indent="0" algn="ctr" rtl="0">
              <a:spcBef>
                <a:spcPts val="0"/>
              </a:spcBef>
              <a:spcAft>
                <a:spcPts val="0"/>
              </a:spcAft>
              <a:buNone/>
            </a:pPr>
            <a:endParaRPr sz="2000" b="1" i="0" u="none" strike="noStrike" cap="none" dirty="0">
              <a:solidFill>
                <a:schemeClr val="bg2"/>
              </a:solidFill>
              <a:effectLst>
                <a:outerShdw blurRad="38100" dist="38100" dir="2700000" algn="tl">
                  <a:srgbClr val="000000">
                    <a:alpha val="43137"/>
                  </a:srgbClr>
                </a:outerShdw>
              </a:effectLst>
              <a:ea typeface="Calibri"/>
              <a:cs typeface="Calibri"/>
              <a:sym typeface="Calibri"/>
            </a:endParaRPr>
          </a:p>
          <a:p>
            <a:pPr marL="0" marR="0" lvl="0" indent="0" algn="ctr" rtl="0">
              <a:spcBef>
                <a:spcPts val="0"/>
              </a:spcBef>
              <a:spcAft>
                <a:spcPts val="0"/>
              </a:spcAft>
              <a:buNone/>
            </a:pPr>
            <a:r>
              <a:rPr lang="en-US" sz="2000" b="1" i="0" u="none" strike="noStrike" cap="none" dirty="0">
                <a:solidFill>
                  <a:schemeClr val="bg2"/>
                </a:solidFill>
                <a:effectLst>
                  <a:outerShdw blurRad="38100" dist="38100" dir="2700000" algn="tl">
                    <a:srgbClr val="000000">
                      <a:alpha val="43137"/>
                    </a:srgbClr>
                  </a:outerShdw>
                </a:effectLst>
                <a:ea typeface="Calibri"/>
                <a:cs typeface="Calibri"/>
                <a:sym typeface="Calibri"/>
              </a:rPr>
              <a:t>Aliyya </a:t>
            </a:r>
            <a:r>
              <a:rPr lang="en-US" sz="2000" b="1" i="0" u="none" strike="noStrike" cap="none" dirty="0" err="1">
                <a:solidFill>
                  <a:schemeClr val="bg2"/>
                </a:solidFill>
                <a:effectLst>
                  <a:outerShdw blurRad="38100" dist="38100" dir="2700000" algn="tl">
                    <a:srgbClr val="000000">
                      <a:alpha val="43137"/>
                    </a:srgbClr>
                  </a:outerShdw>
                </a:effectLst>
                <a:ea typeface="Calibri"/>
                <a:cs typeface="Calibri"/>
                <a:sym typeface="Calibri"/>
              </a:rPr>
              <a:t>Fathima</a:t>
            </a:r>
            <a:r>
              <a:rPr lang="en-US" sz="2000" b="1" i="0" u="none" strike="noStrike" cap="none" dirty="0">
                <a:solidFill>
                  <a:schemeClr val="bg2"/>
                </a:solidFill>
                <a:effectLst>
                  <a:outerShdw blurRad="38100" dist="38100" dir="2700000" algn="tl">
                    <a:srgbClr val="000000">
                      <a:alpha val="43137"/>
                    </a:srgbClr>
                  </a:outerShdw>
                </a:effectLst>
                <a:ea typeface="Calibri"/>
                <a:cs typeface="Calibri"/>
                <a:sym typeface="Calibri"/>
              </a:rPr>
              <a:t> </a:t>
            </a:r>
            <a:r>
              <a:rPr lang="en-US" sz="2000" b="1" i="0" u="none" strike="noStrike" cap="none" dirty="0" err="1" smtClean="0">
                <a:solidFill>
                  <a:schemeClr val="bg2"/>
                </a:solidFill>
                <a:effectLst>
                  <a:outerShdw blurRad="38100" dist="38100" dir="2700000" algn="tl">
                    <a:srgbClr val="000000">
                      <a:alpha val="43137"/>
                    </a:srgbClr>
                  </a:outerShdw>
                </a:effectLst>
                <a:ea typeface="Calibri"/>
                <a:cs typeface="Calibri"/>
                <a:sym typeface="Calibri"/>
              </a:rPr>
              <a:t>Rinu</a:t>
            </a:r>
            <a:r>
              <a:rPr lang="en-US" sz="2000" b="1" i="0" u="none" strike="noStrike" cap="none" dirty="0" smtClean="0">
                <a:solidFill>
                  <a:schemeClr val="bg2"/>
                </a:solidFill>
                <a:effectLst>
                  <a:outerShdw blurRad="38100" dist="38100" dir="2700000" algn="tl">
                    <a:srgbClr val="000000">
                      <a:alpha val="43137"/>
                    </a:srgbClr>
                  </a:outerShdw>
                </a:effectLst>
                <a:ea typeface="Calibri"/>
                <a:cs typeface="Calibri"/>
                <a:sym typeface="Calibri"/>
              </a:rPr>
              <a:t>(1911022)</a:t>
            </a:r>
            <a:endParaRPr sz="2000" b="1" dirty="0">
              <a:solidFill>
                <a:schemeClr val="bg2"/>
              </a:solidFill>
              <a:effectLst>
                <a:outerShdw blurRad="38100" dist="38100" dir="2700000" algn="tl">
                  <a:srgbClr val="000000">
                    <a:alpha val="43137"/>
                  </a:srgbClr>
                </a:outerShdw>
              </a:effectLst>
            </a:endParaRPr>
          </a:p>
          <a:p>
            <a:pPr marL="0" marR="0" lvl="0" indent="0" algn="ctr" rtl="0">
              <a:spcBef>
                <a:spcPts val="0"/>
              </a:spcBef>
              <a:spcAft>
                <a:spcPts val="0"/>
              </a:spcAft>
              <a:buNone/>
            </a:pPr>
            <a:endParaRPr lang="en-US" sz="2000" b="1" i="0" u="none" strike="noStrike" cap="none" dirty="0">
              <a:solidFill>
                <a:schemeClr val="bg2"/>
              </a:solidFill>
              <a:effectLst>
                <a:outerShdw blurRad="38100" dist="38100" dir="2700000" algn="tl">
                  <a:srgbClr val="000000">
                    <a:alpha val="43137"/>
                  </a:srgbClr>
                </a:outerShdw>
              </a:effectLst>
              <a:ea typeface="Calibri"/>
              <a:cs typeface="Calibri"/>
              <a:sym typeface="Calibri"/>
            </a:endParaRPr>
          </a:p>
          <a:p>
            <a:pPr marL="0" marR="0" lvl="0" indent="0" algn="ctr" rtl="0">
              <a:spcBef>
                <a:spcPts val="0"/>
              </a:spcBef>
              <a:spcAft>
                <a:spcPts val="0"/>
              </a:spcAft>
              <a:buNone/>
            </a:pPr>
            <a:endParaRPr sz="2000" b="1" i="0" u="none" strike="noStrike" cap="none" dirty="0">
              <a:solidFill>
                <a:schemeClr val="bg2"/>
              </a:solidFill>
              <a:effectLst>
                <a:outerShdw blurRad="38100" dist="38100" dir="2700000" algn="tl">
                  <a:srgbClr val="000000">
                    <a:alpha val="43137"/>
                  </a:srgbClr>
                </a:outerShdw>
              </a:effectLst>
              <a:ea typeface="Calibri"/>
              <a:cs typeface="Calibri"/>
              <a:sym typeface="Calibri"/>
            </a:endParaRPr>
          </a:p>
          <a:p>
            <a:pPr marL="0" marR="0" lvl="0" indent="0" algn="ctr" rtl="0">
              <a:spcBef>
                <a:spcPts val="0"/>
              </a:spcBef>
              <a:spcAft>
                <a:spcPts val="0"/>
              </a:spcAft>
              <a:buNone/>
            </a:pPr>
            <a:r>
              <a:rPr lang="en-US" sz="2000" b="1" i="0" u="none" strike="noStrike" cap="none" dirty="0">
                <a:solidFill>
                  <a:schemeClr val="bg2"/>
                </a:solidFill>
                <a:effectLst>
                  <a:outerShdw blurRad="38100" dist="38100" dir="2700000" algn="tl">
                    <a:srgbClr val="000000">
                      <a:alpha val="43137"/>
                    </a:srgbClr>
                  </a:outerShdw>
                </a:effectLst>
                <a:ea typeface="Calibri"/>
                <a:cs typeface="Calibri"/>
                <a:sym typeface="Calibri"/>
              </a:rPr>
              <a:t>Project Supervisors: </a:t>
            </a:r>
          </a:p>
          <a:p>
            <a:pPr marL="0" marR="0" lvl="0" indent="0" algn="ctr" rtl="0">
              <a:spcBef>
                <a:spcPts val="0"/>
              </a:spcBef>
              <a:spcAft>
                <a:spcPts val="0"/>
              </a:spcAft>
              <a:buNone/>
            </a:pPr>
            <a:endParaRPr lang="en-US" b="1" dirty="0">
              <a:solidFill>
                <a:schemeClr val="bg2"/>
              </a:solidFill>
              <a:effectLst>
                <a:outerShdw blurRad="38100" dist="38100" dir="2700000" algn="tl">
                  <a:srgbClr val="000000">
                    <a:alpha val="43137"/>
                  </a:srgbClr>
                </a:outerShdw>
              </a:effectLst>
              <a:sym typeface="Calibri"/>
            </a:endParaRPr>
          </a:p>
          <a:p>
            <a:pPr marL="0" marR="0" lvl="0" indent="0" algn="ctr" rtl="0">
              <a:spcBef>
                <a:spcPts val="0"/>
              </a:spcBef>
              <a:spcAft>
                <a:spcPts val="0"/>
              </a:spcAft>
              <a:buNone/>
            </a:pPr>
            <a:r>
              <a:rPr lang="en-IN" sz="2000" b="1" dirty="0">
                <a:solidFill>
                  <a:schemeClr val="bg2"/>
                </a:solidFill>
                <a:effectLst>
                  <a:outerShdw blurRad="38100" dist="38100" dir="2700000" algn="tl">
                    <a:srgbClr val="000000">
                      <a:alpha val="43137"/>
                    </a:srgbClr>
                  </a:outerShdw>
                </a:effectLst>
              </a:rPr>
              <a:t>Dr. Jayesh M Goyal</a:t>
            </a:r>
          </a:p>
          <a:p>
            <a:pPr marL="0" marR="0" lvl="0" indent="0" algn="ctr" rtl="0">
              <a:spcBef>
                <a:spcPts val="0"/>
              </a:spcBef>
              <a:spcAft>
                <a:spcPts val="0"/>
              </a:spcAft>
              <a:buNone/>
            </a:pPr>
            <a:r>
              <a:rPr lang="en-US" sz="2000" b="1" i="0" u="none" strike="noStrike" cap="none" dirty="0">
                <a:solidFill>
                  <a:schemeClr val="bg2"/>
                </a:solidFill>
                <a:effectLst>
                  <a:outerShdw blurRad="38100" dist="38100" dir="2700000" algn="tl">
                    <a:srgbClr val="000000">
                      <a:alpha val="43137"/>
                    </a:srgbClr>
                  </a:outerShdw>
                </a:effectLst>
                <a:ea typeface="Calibri"/>
                <a:cs typeface="Calibri"/>
                <a:sym typeface="Calibri"/>
              </a:rPr>
              <a:t>School of Earth and Planetary Sciences, </a:t>
            </a:r>
            <a:r>
              <a:rPr lang="en-US" sz="2000" b="1" i="0" u="none" strike="noStrike" cap="none" dirty="0" smtClean="0">
                <a:solidFill>
                  <a:schemeClr val="bg2"/>
                </a:solidFill>
                <a:effectLst>
                  <a:outerShdw blurRad="38100" dist="38100" dir="2700000" algn="tl">
                    <a:srgbClr val="000000">
                      <a:alpha val="43137"/>
                    </a:srgbClr>
                  </a:outerShdw>
                </a:effectLst>
                <a:ea typeface="Calibri"/>
                <a:cs typeface="Calibri"/>
                <a:sym typeface="Calibri"/>
              </a:rPr>
              <a:t>NISER</a:t>
            </a:r>
          </a:p>
          <a:p>
            <a:pPr marL="0" marR="0" lvl="0" indent="0" algn="ctr" rtl="0">
              <a:spcBef>
                <a:spcPts val="0"/>
              </a:spcBef>
              <a:spcAft>
                <a:spcPts val="0"/>
              </a:spcAft>
              <a:buNone/>
            </a:pPr>
            <a:endParaRPr lang="en-US" sz="2000" b="1" dirty="0">
              <a:solidFill>
                <a:schemeClr val="bg2"/>
              </a:solidFill>
              <a:effectLst>
                <a:outerShdw blurRad="38100" dist="38100" dir="2700000" algn="tl">
                  <a:srgbClr val="000000">
                    <a:alpha val="43137"/>
                  </a:srgbClr>
                </a:outerShdw>
              </a:effectLst>
              <a:ea typeface="Calibri"/>
              <a:cs typeface="Calibri"/>
              <a:sym typeface="Calibri"/>
            </a:endParaRPr>
          </a:p>
          <a:p>
            <a:pPr lvl="0" algn="ctr"/>
            <a:r>
              <a:rPr lang="pt-BR" sz="2000" b="1" dirty="0">
                <a:solidFill>
                  <a:schemeClr val="bg2"/>
                </a:solidFill>
                <a:effectLst>
                  <a:outerShdw blurRad="38100" dist="38100" dir="2700000" algn="tl">
                    <a:srgbClr val="000000">
                      <a:alpha val="43137"/>
                    </a:srgbClr>
                  </a:outerShdw>
                </a:effectLst>
                <a:ea typeface="Calibri"/>
                <a:cs typeface="Calibri"/>
                <a:sym typeface="Calibri"/>
              </a:rPr>
              <a:t>Dr. Nabin Kumar Jana</a:t>
            </a:r>
          </a:p>
          <a:p>
            <a:pPr lvl="0" algn="ctr"/>
            <a:r>
              <a:rPr lang="en-US" sz="2000" b="1" dirty="0">
                <a:solidFill>
                  <a:schemeClr val="bg2"/>
                </a:solidFill>
                <a:effectLst>
                  <a:outerShdw blurRad="38100" dist="38100" dir="2700000" algn="tl">
                    <a:srgbClr val="000000">
                      <a:alpha val="43137"/>
                    </a:srgbClr>
                  </a:outerShdw>
                </a:effectLst>
                <a:ea typeface="Calibri"/>
                <a:cs typeface="Calibri"/>
                <a:sym typeface="Calibri"/>
              </a:rPr>
              <a:t>School of Mathematical Sciences, NISER</a:t>
            </a:r>
          </a:p>
          <a:p>
            <a:pPr marL="0" marR="0" lvl="0" indent="0" algn="ctr" rtl="0">
              <a:spcBef>
                <a:spcPts val="0"/>
              </a:spcBef>
              <a:spcAft>
                <a:spcPts val="0"/>
              </a:spcAft>
              <a:buNone/>
            </a:pPr>
            <a:endParaRPr lang="en-US" sz="2000" b="1" i="0" u="none" strike="noStrike" cap="none" dirty="0">
              <a:solidFill>
                <a:schemeClr val="bg2"/>
              </a:solidFill>
              <a:effectLst>
                <a:outerShdw blurRad="38100" dist="38100" dir="2700000" algn="tl">
                  <a:srgbClr val="000000">
                    <a:alpha val="43137"/>
                  </a:srgbClr>
                </a:outerShdw>
              </a:effectLst>
              <a:ea typeface="Calibri"/>
              <a:cs typeface="Calibri"/>
              <a:sym typeface="Calibri"/>
            </a:endParaRPr>
          </a:p>
        </p:txBody>
      </p:sp>
      <p:grpSp>
        <p:nvGrpSpPr>
          <p:cNvPr id="2" name="Group 1">
            <a:extLst>
              <a:ext uri="{FF2B5EF4-FFF2-40B4-BE49-F238E27FC236}">
                <a16:creationId xmlns:a16="http://schemas.microsoft.com/office/drawing/2014/main" id="{C9A29097-101F-5DED-8398-5D41AD2A6D00}"/>
              </a:ext>
            </a:extLst>
          </p:cNvPr>
          <p:cNvGrpSpPr/>
          <p:nvPr/>
        </p:nvGrpSpPr>
        <p:grpSpPr>
          <a:xfrm>
            <a:off x="163630" y="3772417"/>
            <a:ext cx="11839075" cy="1739510"/>
            <a:chOff x="1446246" y="4540238"/>
            <a:chExt cx="9600391" cy="1800000"/>
          </a:xfrm>
        </p:grpSpPr>
        <p:pic>
          <p:nvPicPr>
            <p:cNvPr id="86" name="Google Shape;86;p1"/>
            <p:cNvPicPr preferRelativeResize="0"/>
            <p:nvPr/>
          </p:nvPicPr>
          <p:blipFill rotWithShape="1">
            <a:blip r:embed="rId4">
              <a:alphaModFix/>
            </a:blip>
            <a:srcRect/>
            <a:stretch/>
          </p:blipFill>
          <p:spPr>
            <a:xfrm>
              <a:off x="1446246" y="4540238"/>
              <a:ext cx="1647301" cy="1800000"/>
            </a:xfrm>
            <a:prstGeom prst="rect">
              <a:avLst/>
            </a:prstGeom>
            <a:noFill/>
            <a:ln>
              <a:noFill/>
            </a:ln>
          </p:spPr>
        </p:pic>
        <p:pic>
          <p:nvPicPr>
            <p:cNvPr id="87" name="Google Shape;87;p1"/>
            <p:cNvPicPr preferRelativeResize="0"/>
            <p:nvPr/>
          </p:nvPicPr>
          <p:blipFill rotWithShape="1">
            <a:blip r:embed="rId5">
              <a:alphaModFix/>
            </a:blip>
            <a:srcRect/>
            <a:stretch/>
          </p:blipFill>
          <p:spPr>
            <a:xfrm>
              <a:off x="9246637" y="4540238"/>
              <a:ext cx="1800000" cy="1800000"/>
            </a:xfrm>
            <a:prstGeom prst="rect">
              <a:avLst/>
            </a:prstGeom>
            <a:noFill/>
            <a:ln>
              <a:noFill/>
            </a:ln>
          </p:spPr>
        </p:pic>
      </p:gr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19" y="3474719"/>
            <a:ext cx="2105025" cy="21717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0EE32C-E76D-45F1-97C5-4FC1D4D830BE}" type="slidenum">
              <a:rPr lang="en-IN" smtClean="0"/>
              <a:t>10</a:t>
            </a:fld>
            <a:endParaRPr lang="en-IN"/>
          </a:p>
        </p:txBody>
      </p:sp>
      <p:sp>
        <p:nvSpPr>
          <p:cNvPr id="3" name="Rounded Rectangle 2"/>
          <p:cNvSpPr/>
          <p:nvPr/>
        </p:nvSpPr>
        <p:spPr>
          <a:xfrm>
            <a:off x="3956785" y="504051"/>
            <a:ext cx="3907857" cy="7387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Initialize an arbitrary point x</a:t>
            </a:r>
            <a:r>
              <a:rPr lang="en-US" sz="1600" b="1" baseline="30000" dirty="0">
                <a:solidFill>
                  <a:schemeClr val="bg1"/>
                </a:solidFill>
              </a:rPr>
              <a:t>(0)</a:t>
            </a:r>
            <a:r>
              <a:rPr lang="en-US" sz="1600" b="1" dirty="0">
                <a:solidFill>
                  <a:schemeClr val="bg1"/>
                </a:solidFill>
              </a:rPr>
              <a:t>.</a:t>
            </a:r>
            <a:endParaRPr lang="en-IN" sz="1600" dirty="0"/>
          </a:p>
        </p:txBody>
      </p:sp>
      <p:sp>
        <p:nvSpPr>
          <p:cNvPr id="4" name="Rounded Rectangle 3"/>
          <p:cNvSpPr/>
          <p:nvPr/>
        </p:nvSpPr>
        <p:spPr>
          <a:xfrm>
            <a:off x="3137836" y="1687440"/>
            <a:ext cx="5545756" cy="791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Sample a candidate x’ from the proposal distribution Q(</a:t>
            </a:r>
            <a:r>
              <a:rPr lang="en-US" b="1" dirty="0" err="1">
                <a:solidFill>
                  <a:schemeClr val="bg1"/>
                </a:solidFill>
              </a:rPr>
              <a:t>x’|x</a:t>
            </a:r>
            <a:r>
              <a:rPr lang="en-US" b="1" dirty="0">
                <a:solidFill>
                  <a:schemeClr val="bg1"/>
                </a:solidFill>
              </a:rPr>
              <a:t>(t)).</a:t>
            </a:r>
            <a:endParaRPr lang="en-IN" dirty="0"/>
          </a:p>
        </p:txBody>
      </p:sp>
      <p:sp>
        <p:nvSpPr>
          <p:cNvPr id="5" name="Rounded Rectangle 4"/>
          <p:cNvSpPr/>
          <p:nvPr/>
        </p:nvSpPr>
        <p:spPr>
          <a:xfrm>
            <a:off x="3137836" y="3917821"/>
            <a:ext cx="5545756" cy="755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sz="2000" b="1" dirty="0" smtClean="0">
              <a:solidFill>
                <a:schemeClr val="bg1"/>
              </a:solidFill>
            </a:endParaRPr>
          </a:p>
          <a:p>
            <a:pPr lvl="1"/>
            <a:r>
              <a:rPr lang="en-US" sz="2000" b="1" dirty="0" smtClean="0">
                <a:solidFill>
                  <a:schemeClr val="bg1"/>
                </a:solidFill>
              </a:rPr>
              <a:t>Draw </a:t>
            </a:r>
            <a:r>
              <a:rPr lang="en-US" sz="2000" b="1" dirty="0">
                <a:solidFill>
                  <a:schemeClr val="bg1"/>
                </a:solidFill>
              </a:rPr>
              <a:t>a random number u from the uniform distribution U(0,1).</a:t>
            </a:r>
            <a:br>
              <a:rPr lang="en-US" sz="2000" b="1" dirty="0">
                <a:solidFill>
                  <a:schemeClr val="bg1"/>
                </a:solidFill>
              </a:rPr>
            </a:br>
            <a:endParaRPr lang="en-US" sz="2000" b="1" dirty="0">
              <a:solidFill>
                <a:schemeClr val="bg1"/>
              </a:solidFill>
            </a:endParaRPr>
          </a:p>
        </p:txBody>
      </p:sp>
      <p:sp>
        <p:nvSpPr>
          <p:cNvPr id="6" name="Rounded Rectangle 5"/>
          <p:cNvSpPr/>
          <p:nvPr/>
        </p:nvSpPr>
        <p:spPr>
          <a:xfrm>
            <a:off x="3137836" y="2711594"/>
            <a:ext cx="5545756" cy="91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dirty="0">
                <a:solidFill>
                  <a:schemeClr val="bg1"/>
                </a:solidFill>
              </a:rPr>
              <a:t>Calculate the acceptance </a:t>
            </a:r>
            <a:r>
              <a:rPr lang="en-US" sz="2000" b="1" dirty="0" smtClean="0">
                <a:solidFill>
                  <a:schemeClr val="bg1"/>
                </a:solidFill>
              </a:rPr>
              <a:t>probability:</a:t>
            </a:r>
            <a:endParaRPr lang="en-US" sz="2000" b="1" dirty="0">
              <a:solidFill>
                <a:schemeClr val="bg1"/>
              </a:solidFill>
            </a:endParaRPr>
          </a:p>
        </p:txBody>
      </p:sp>
      <p:sp>
        <p:nvSpPr>
          <p:cNvPr id="7" name="Rectangle 6"/>
          <p:cNvSpPr/>
          <p:nvPr/>
        </p:nvSpPr>
        <p:spPr>
          <a:xfrm>
            <a:off x="2557112" y="1347710"/>
            <a:ext cx="6065520" cy="646331"/>
          </a:xfrm>
          <a:prstGeom prst="rect">
            <a:avLst/>
          </a:prstGeom>
        </p:spPr>
        <p:txBody>
          <a:bodyPr wrap="square">
            <a:spAutoFit/>
          </a:bodyPr>
          <a:lstStyle/>
          <a:p>
            <a:r>
              <a:rPr lang="en-US" b="1" dirty="0">
                <a:solidFill>
                  <a:schemeClr val="bg1"/>
                </a:solidFill>
              </a:rPr>
              <a:t>For each iteration </a:t>
            </a:r>
            <a:r>
              <a:rPr lang="en-US" b="1" dirty="0">
                <a:solidFill>
                  <a:schemeClr val="bg1"/>
                </a:solidFill>
                <a:latin typeface="Agency FB" panose="020B0503020202020204" pitchFamily="34" charset="0"/>
              </a:rPr>
              <a:t>t</a:t>
            </a:r>
            <a:r>
              <a:rPr lang="en-US" b="1" dirty="0">
                <a:solidFill>
                  <a:schemeClr val="bg1"/>
                </a:solidFill>
              </a:rPr>
              <a:t> ,</a:t>
            </a:r>
            <a:r>
              <a:rPr lang="en-US" b="1" dirty="0" smtClean="0">
                <a:solidFill>
                  <a:schemeClr val="bg1"/>
                </a:solidFill>
              </a:rPr>
              <a:t> </a:t>
            </a:r>
            <a:r>
              <a:rPr lang="en-US" b="1" dirty="0">
                <a:solidFill>
                  <a:schemeClr val="bg1"/>
                </a:solidFill>
              </a:rPr>
              <a:t>do:</a:t>
            </a:r>
            <a:br>
              <a:rPr lang="en-US" b="1" dirty="0">
                <a:solidFill>
                  <a:schemeClr val="bg1"/>
                </a:solidFill>
              </a:rPr>
            </a:br>
            <a:endParaRPr lang="en-US" b="1" dirty="0">
              <a:solidFill>
                <a:schemeClr val="bg1"/>
              </a:solidFill>
            </a:endParaRPr>
          </a:p>
        </p:txBody>
      </p:sp>
      <p:pic>
        <p:nvPicPr>
          <p:cNvPr id="8" name="Picture 7">
            <a:extLst>
              <a:ext uri="{FF2B5EF4-FFF2-40B4-BE49-F238E27FC236}">
                <a16:creationId xmlns:a16="http://schemas.microsoft.com/office/drawing/2014/main" id="{2625509C-339B-6803-5A8A-9BD3C0D98D18}"/>
              </a:ext>
            </a:extLst>
          </p:cNvPr>
          <p:cNvPicPr>
            <a:picLocks noChangeAspect="1"/>
          </p:cNvPicPr>
          <p:nvPr/>
        </p:nvPicPr>
        <p:blipFill rotWithShape="1">
          <a:blip r:embed="rId2"/>
          <a:srcRect t="7795" r="6890" b="16992"/>
          <a:stretch/>
        </p:blipFill>
        <p:spPr>
          <a:xfrm>
            <a:off x="8864254" y="2697641"/>
            <a:ext cx="3175345" cy="914400"/>
          </a:xfrm>
          <a:prstGeom prst="rect">
            <a:avLst/>
          </a:prstGeom>
        </p:spPr>
      </p:pic>
      <p:sp>
        <p:nvSpPr>
          <p:cNvPr id="9" name="Rounded Rectangle 8"/>
          <p:cNvSpPr/>
          <p:nvPr/>
        </p:nvSpPr>
        <p:spPr>
          <a:xfrm>
            <a:off x="1607018" y="5057943"/>
            <a:ext cx="3061636" cy="91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dirty="0">
                <a:solidFill>
                  <a:schemeClr val="bg1"/>
                </a:solidFill>
                <a:latin typeface="Calibri" panose="020F0502020204030204" pitchFamily="34" charset="0"/>
                <a:cs typeface="Calibri" panose="020F0502020204030204" pitchFamily="34" charset="0"/>
              </a:rPr>
              <a:t>A</a:t>
            </a:r>
            <a:r>
              <a:rPr lang="en-US" sz="2000" b="1" dirty="0" smtClean="0">
                <a:solidFill>
                  <a:schemeClr val="bg1"/>
                </a:solidFill>
                <a:latin typeface="Calibri" panose="020F0502020204030204" pitchFamily="34" charset="0"/>
                <a:cs typeface="Calibri" panose="020F0502020204030204" pitchFamily="34" charset="0"/>
              </a:rPr>
              <a:t>ccept </a:t>
            </a:r>
            <a:r>
              <a:rPr lang="en-US" sz="2000" b="1" dirty="0">
                <a:solidFill>
                  <a:schemeClr val="bg1"/>
                </a:solidFill>
                <a:latin typeface="Calibri" panose="020F0502020204030204" pitchFamily="34" charset="0"/>
                <a:cs typeface="Calibri" panose="020F0502020204030204" pitchFamily="34" charset="0"/>
              </a:rPr>
              <a:t>the candidate </a:t>
            </a:r>
            <a:r>
              <a:rPr lang="en-US" sz="2000" b="1" dirty="0" smtClean="0">
                <a:solidFill>
                  <a:schemeClr val="bg1"/>
                </a:solidFill>
                <a:latin typeface="Calibri" panose="020F0502020204030204" pitchFamily="34" charset="0"/>
                <a:cs typeface="Calibri" panose="020F0502020204030204" pitchFamily="34" charset="0"/>
              </a:rPr>
              <a:t>set </a:t>
            </a:r>
            <a:r>
              <a:rPr lang="en-US" sz="2000" b="1" dirty="0">
                <a:solidFill>
                  <a:schemeClr val="bg1"/>
                </a:solidFill>
                <a:latin typeface="Calibri" panose="020F0502020204030204" pitchFamily="34" charset="0"/>
                <a:cs typeface="Calibri" panose="020F0502020204030204" pitchFamily="34" charset="0"/>
              </a:rPr>
              <a:t>x</a:t>
            </a:r>
            <a:r>
              <a:rPr lang="en-US" sz="2000" b="1" baseline="30000" dirty="0">
                <a:solidFill>
                  <a:schemeClr val="bg1"/>
                </a:solidFill>
                <a:latin typeface="Calibri" panose="020F0502020204030204" pitchFamily="34" charset="0"/>
                <a:cs typeface="Calibri" panose="020F0502020204030204" pitchFamily="34" charset="0"/>
              </a:rPr>
              <a:t>(t+1)</a:t>
            </a:r>
            <a:r>
              <a:rPr lang="en-US" sz="2000" b="1" dirty="0">
                <a:solidFill>
                  <a:schemeClr val="bg1"/>
                </a:solidFill>
                <a:latin typeface="Calibri" panose="020F0502020204030204" pitchFamily="34" charset="0"/>
                <a:cs typeface="Calibri" panose="020F0502020204030204" pitchFamily="34" charset="0"/>
              </a:rPr>
              <a:t> = x</a:t>
            </a:r>
            <a:r>
              <a:rPr lang="en-US" sz="2000" b="1" dirty="0" smtClean="0">
                <a:solidFill>
                  <a:schemeClr val="bg1"/>
                </a:solidFill>
                <a:latin typeface="Calibri" panose="020F0502020204030204" pitchFamily="34" charset="0"/>
                <a:cs typeface="Calibri" panose="020F0502020204030204" pitchFamily="34" charset="0"/>
              </a:rPr>
              <a:t>’</a:t>
            </a:r>
            <a:endParaRPr lang="en-US" sz="2000" b="1" dirty="0">
              <a:solidFill>
                <a:schemeClr val="bg1"/>
              </a:solidFill>
            </a:endParaRPr>
          </a:p>
        </p:txBody>
      </p:sp>
      <p:sp>
        <p:nvSpPr>
          <p:cNvPr id="10" name="Rounded Rectangle 9"/>
          <p:cNvSpPr/>
          <p:nvPr/>
        </p:nvSpPr>
        <p:spPr>
          <a:xfrm>
            <a:off x="7394608" y="5027740"/>
            <a:ext cx="2577967" cy="91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b="1" dirty="0">
                <a:solidFill>
                  <a:schemeClr val="bg1"/>
                </a:solidFill>
                <a:latin typeface="Calibri" panose="020F0502020204030204" pitchFamily="34" charset="0"/>
                <a:cs typeface="Calibri" panose="020F0502020204030204" pitchFamily="34" charset="0"/>
              </a:rPr>
              <a:t>set x</a:t>
            </a:r>
            <a:r>
              <a:rPr lang="en-US" sz="2000" b="1" baseline="30000" dirty="0">
                <a:solidFill>
                  <a:schemeClr val="bg1"/>
                </a:solidFill>
                <a:latin typeface="Calibri" panose="020F0502020204030204" pitchFamily="34" charset="0"/>
                <a:cs typeface="Calibri" panose="020F0502020204030204" pitchFamily="34" charset="0"/>
              </a:rPr>
              <a:t>(t+1)</a:t>
            </a:r>
            <a:r>
              <a:rPr lang="en-US" sz="2000" b="1" dirty="0">
                <a:solidFill>
                  <a:schemeClr val="bg1"/>
                </a:solidFill>
                <a:latin typeface="Calibri" panose="020F0502020204030204" pitchFamily="34" charset="0"/>
                <a:cs typeface="Calibri" panose="020F0502020204030204" pitchFamily="34" charset="0"/>
              </a:rPr>
              <a:t> = x</a:t>
            </a:r>
            <a:r>
              <a:rPr lang="en-US" sz="2000" b="1" baseline="30000" dirty="0">
                <a:solidFill>
                  <a:schemeClr val="bg1"/>
                </a:solidFill>
                <a:latin typeface="Calibri" panose="020F0502020204030204" pitchFamily="34" charset="0"/>
                <a:cs typeface="Calibri" panose="020F0502020204030204" pitchFamily="34" charset="0"/>
              </a:rPr>
              <a:t>(t</a:t>
            </a:r>
            <a:r>
              <a:rPr lang="en-US" sz="2000" b="1" baseline="30000" dirty="0" smtClean="0">
                <a:solidFill>
                  <a:schemeClr val="bg1"/>
                </a:solidFill>
                <a:latin typeface="Calibri" panose="020F0502020204030204" pitchFamily="34" charset="0"/>
                <a:cs typeface="Calibri" panose="020F0502020204030204" pitchFamily="34" charset="0"/>
              </a:rPr>
              <a:t>)</a:t>
            </a:r>
            <a:endParaRPr lang="en-US" sz="2000" b="1" dirty="0">
              <a:solidFill>
                <a:schemeClr val="bg1"/>
              </a:solidFill>
            </a:endParaRPr>
          </a:p>
        </p:txBody>
      </p:sp>
      <p:sp>
        <p:nvSpPr>
          <p:cNvPr id="11" name="Rounded Rectangle 10"/>
          <p:cNvSpPr/>
          <p:nvPr/>
        </p:nvSpPr>
        <p:spPr>
          <a:xfrm>
            <a:off x="3550118" y="6205184"/>
            <a:ext cx="5545756" cy="578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sz="2000" b="1" dirty="0" smtClean="0">
              <a:solidFill>
                <a:schemeClr val="bg1"/>
              </a:solidFill>
            </a:endParaRPr>
          </a:p>
          <a:p>
            <a:pPr lvl="1"/>
            <a:r>
              <a:rPr lang="en-US" sz="2000" b="1" dirty="0" smtClean="0">
                <a:solidFill>
                  <a:schemeClr val="bg1"/>
                </a:solidFill>
              </a:rPr>
              <a:t>Collect all accepted samples</a:t>
            </a:r>
            <a:r>
              <a:rPr lang="en-US" sz="2000" b="1" dirty="0">
                <a:solidFill>
                  <a:schemeClr val="bg1"/>
                </a:solidFill>
              </a:rPr>
              <a:t/>
            </a:r>
            <a:br>
              <a:rPr lang="en-US" sz="2000" b="1" dirty="0">
                <a:solidFill>
                  <a:schemeClr val="bg1"/>
                </a:solidFill>
              </a:rPr>
            </a:br>
            <a:endParaRPr lang="en-US" sz="2000" b="1" dirty="0">
              <a:solidFill>
                <a:schemeClr val="bg1"/>
              </a:solidFill>
            </a:endParaRPr>
          </a:p>
        </p:txBody>
      </p:sp>
      <p:sp>
        <p:nvSpPr>
          <p:cNvPr id="13" name="Down Arrow 12"/>
          <p:cNvSpPr/>
          <p:nvPr/>
        </p:nvSpPr>
        <p:spPr>
          <a:xfrm>
            <a:off x="5637997" y="2374455"/>
            <a:ext cx="406667" cy="59897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Down Arrow 13"/>
          <p:cNvSpPr/>
          <p:nvPr/>
        </p:nvSpPr>
        <p:spPr>
          <a:xfrm>
            <a:off x="5630779" y="3472422"/>
            <a:ext cx="413886" cy="59897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own Arrow 14"/>
          <p:cNvSpPr/>
          <p:nvPr/>
        </p:nvSpPr>
        <p:spPr>
          <a:xfrm>
            <a:off x="3530066" y="4626936"/>
            <a:ext cx="308008" cy="59897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Down Arrow 15"/>
          <p:cNvSpPr/>
          <p:nvPr/>
        </p:nvSpPr>
        <p:spPr>
          <a:xfrm>
            <a:off x="8213156" y="4566186"/>
            <a:ext cx="308008" cy="59897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2109923" y="4710204"/>
            <a:ext cx="917239" cy="369332"/>
          </a:xfrm>
          <a:prstGeom prst="rect">
            <a:avLst/>
          </a:prstGeom>
        </p:spPr>
        <p:txBody>
          <a:bodyPr wrap="none">
            <a:spAutoFit/>
          </a:bodyPr>
          <a:lstStyle/>
          <a:p>
            <a:r>
              <a:rPr lang="en-US" b="1" dirty="0">
                <a:solidFill>
                  <a:schemeClr val="bg1"/>
                </a:solidFill>
              </a:rPr>
              <a:t>If u &lt; </a:t>
            </a:r>
            <a:r>
              <a:rPr lang="en-US" b="1" dirty="0">
                <a:solidFill>
                  <a:schemeClr val="bg1"/>
                </a:solidFill>
                <a:latin typeface="Calibri" panose="020F0502020204030204" pitchFamily="34" charset="0"/>
                <a:cs typeface="Calibri" panose="020F0502020204030204" pitchFamily="34" charset="0"/>
              </a:rPr>
              <a:t>α</a:t>
            </a:r>
            <a:endParaRPr lang="en-IN" dirty="0"/>
          </a:p>
        </p:txBody>
      </p:sp>
      <p:sp>
        <p:nvSpPr>
          <p:cNvPr id="18" name="Rectangle 17"/>
          <p:cNvSpPr/>
          <p:nvPr/>
        </p:nvSpPr>
        <p:spPr>
          <a:xfrm>
            <a:off x="7173315" y="4659099"/>
            <a:ext cx="1144609" cy="369332"/>
          </a:xfrm>
          <a:prstGeom prst="rect">
            <a:avLst/>
          </a:prstGeom>
        </p:spPr>
        <p:txBody>
          <a:bodyPr wrap="none">
            <a:spAutoFit/>
          </a:bodyPr>
          <a:lstStyle/>
          <a:p>
            <a:r>
              <a:rPr lang="en-US" b="1" dirty="0">
                <a:solidFill>
                  <a:schemeClr val="bg1"/>
                </a:solidFill>
                <a:latin typeface="Calibri" panose="020F0502020204030204" pitchFamily="34" charset="0"/>
                <a:cs typeface="Calibri" panose="020F0502020204030204" pitchFamily="34" charset="0"/>
              </a:rPr>
              <a:t>otherwise</a:t>
            </a:r>
            <a:endParaRPr lang="en-IN" dirty="0"/>
          </a:p>
        </p:txBody>
      </p:sp>
      <p:sp>
        <p:nvSpPr>
          <p:cNvPr id="20" name="TextBox 19"/>
          <p:cNvSpPr txBox="1"/>
          <p:nvPr/>
        </p:nvSpPr>
        <p:spPr>
          <a:xfrm>
            <a:off x="281136" y="622310"/>
            <a:ext cx="2694272" cy="1938992"/>
          </a:xfrm>
          <a:prstGeom prst="rect">
            <a:avLst/>
          </a:prstGeom>
          <a:noFill/>
        </p:spPr>
        <p:txBody>
          <a:bodyPr wrap="square" rtlCol="0">
            <a:spAutoFit/>
          </a:bodyPr>
          <a:lstStyle/>
          <a:p>
            <a:r>
              <a:rPr lang="en-IN" sz="2400" b="1" dirty="0" smtClean="0">
                <a:solidFill>
                  <a:schemeClr val="bg1"/>
                </a:solidFill>
              </a:rPr>
              <a:t>METROPLIS </a:t>
            </a:r>
            <a:br>
              <a:rPr lang="en-IN" sz="2400" b="1" dirty="0" smtClean="0">
                <a:solidFill>
                  <a:schemeClr val="bg1"/>
                </a:solidFill>
              </a:rPr>
            </a:br>
            <a:r>
              <a:rPr lang="en-IN" sz="2400" b="1" dirty="0" smtClean="0">
                <a:solidFill>
                  <a:schemeClr val="bg1"/>
                </a:solidFill>
              </a:rPr>
              <a:t>HASTINGS ALGORITHM</a:t>
            </a:r>
            <a:br>
              <a:rPr lang="en-IN" sz="2400" b="1" dirty="0" smtClean="0">
                <a:solidFill>
                  <a:schemeClr val="bg1"/>
                </a:solidFill>
              </a:rPr>
            </a:br>
            <a:r>
              <a:rPr lang="en-IN" sz="2400" b="1" dirty="0" smtClean="0">
                <a:solidFill>
                  <a:schemeClr val="bg1"/>
                </a:solidFill>
              </a:rPr>
              <a:t/>
            </a:r>
            <a:br>
              <a:rPr lang="en-IN" sz="2400" b="1" dirty="0" smtClean="0">
                <a:solidFill>
                  <a:schemeClr val="bg1"/>
                </a:solidFill>
              </a:rPr>
            </a:br>
            <a:endParaRPr lang="en-IN" sz="2400" b="1" dirty="0">
              <a:solidFill>
                <a:schemeClr val="bg1"/>
              </a:solidFill>
            </a:endParaRPr>
          </a:p>
        </p:txBody>
      </p:sp>
      <p:sp>
        <p:nvSpPr>
          <p:cNvPr id="12" name="Down Arrow 11"/>
          <p:cNvSpPr/>
          <p:nvPr/>
        </p:nvSpPr>
        <p:spPr>
          <a:xfrm>
            <a:off x="5630778" y="1179982"/>
            <a:ext cx="413885" cy="59897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3123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0EE32C-E76D-45F1-97C5-4FC1D4D830BE}" type="slidenum">
              <a:rPr lang="en-IN" smtClean="0"/>
              <a:t>11</a:t>
            </a:fld>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2" y="340111"/>
            <a:ext cx="8807115" cy="588369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8653112" y="5829337"/>
            <a:ext cx="259881" cy="369332"/>
          </a:xfrm>
          <a:prstGeom prst="rect">
            <a:avLst/>
          </a:prstGeom>
          <a:solidFill>
            <a:schemeClr val="bg1"/>
          </a:solidFill>
        </p:spPr>
        <p:txBody>
          <a:bodyPr wrap="square" rtlCol="0">
            <a:spAutoFit/>
          </a:bodyPr>
          <a:lstStyle/>
          <a:p>
            <a:r>
              <a:rPr lang="en-IN" b="1" dirty="0" smtClean="0"/>
              <a:t>X</a:t>
            </a:r>
            <a:endParaRPr lang="en-IN" b="1" dirty="0"/>
          </a:p>
        </p:txBody>
      </p:sp>
      <p:sp>
        <p:nvSpPr>
          <p:cNvPr id="5" name="TextBox 4"/>
          <p:cNvSpPr txBox="1"/>
          <p:nvPr/>
        </p:nvSpPr>
        <p:spPr>
          <a:xfrm>
            <a:off x="8653112" y="6294921"/>
            <a:ext cx="2062716" cy="338554"/>
          </a:xfrm>
          <a:prstGeom prst="rect">
            <a:avLst/>
          </a:prstGeom>
          <a:noFill/>
        </p:spPr>
        <p:txBody>
          <a:bodyPr wrap="square" rtlCol="0">
            <a:spAutoFit/>
          </a:bodyPr>
          <a:lstStyle/>
          <a:p>
            <a:r>
              <a:rPr lang="en-IN" sz="1600" dirty="0" err="1" smtClean="0">
                <a:solidFill>
                  <a:schemeClr val="bg1"/>
                </a:solidFill>
              </a:rPr>
              <a:t>Source:Wikipedia</a:t>
            </a:r>
            <a:endParaRPr lang="en-IN" sz="1600" dirty="0">
              <a:solidFill>
                <a:schemeClr val="bg1"/>
              </a:solidFill>
            </a:endParaRPr>
          </a:p>
        </p:txBody>
      </p:sp>
    </p:spTree>
    <p:extLst>
      <p:ext uri="{BB962C8B-B14F-4D97-AF65-F5344CB8AC3E}">
        <p14:creationId xmlns:p14="http://schemas.microsoft.com/office/powerpoint/2010/main" val="1322660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BD1BD0-1CF4-450F-B2AE-5E56CC51E445}"/>
              </a:ext>
            </a:extLst>
          </p:cNvPr>
          <p:cNvSpPr>
            <a:spLocks noGrp="1"/>
          </p:cNvSpPr>
          <p:nvPr>
            <p:ph type="sldNum" sz="quarter" idx="12"/>
          </p:nvPr>
        </p:nvSpPr>
        <p:spPr/>
        <p:txBody>
          <a:bodyPr/>
          <a:lstStyle/>
          <a:p>
            <a:fld id="{F67CF3BA-2E0E-4356-B9EB-CDF09885C0F9}" type="slidenum">
              <a:rPr lang="en-IN" smtClean="0"/>
              <a:t>12</a:t>
            </a:fld>
            <a:endParaRPr lang="en-IN"/>
          </a:p>
        </p:txBody>
      </p:sp>
      <p:sp>
        <p:nvSpPr>
          <p:cNvPr id="3" name="Google Shape;95;g294151154c3_1_6">
            <a:extLst>
              <a:ext uri="{FF2B5EF4-FFF2-40B4-BE49-F238E27FC236}">
                <a16:creationId xmlns:a16="http://schemas.microsoft.com/office/drawing/2014/main" id="{0A5543A5-70F6-150F-67F7-F2B462718D2D}"/>
              </a:ext>
            </a:extLst>
          </p:cNvPr>
          <p:cNvSpPr txBox="1"/>
          <p:nvPr/>
        </p:nvSpPr>
        <p:spPr>
          <a:xfrm>
            <a:off x="838282" y="450615"/>
            <a:ext cx="9514258" cy="8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chemeClr val="bg1"/>
                </a:solidFill>
                <a:ea typeface="Arial Black"/>
                <a:cs typeface="Arial Black"/>
                <a:sym typeface="Arial Black"/>
              </a:rPr>
              <a:t>Affine Invariance in MCMC Sampling </a:t>
            </a:r>
            <a:endParaRPr sz="3600" b="1" dirty="0">
              <a:solidFill>
                <a:schemeClr val="bg1"/>
              </a:solidFill>
              <a:ea typeface="Arial Black"/>
              <a:cs typeface="Arial Black"/>
              <a:sym typeface="Arial Black"/>
            </a:endParaRPr>
          </a:p>
        </p:txBody>
      </p:sp>
      <p:sp>
        <p:nvSpPr>
          <p:cNvPr id="4" name="TextBox 3">
            <a:extLst>
              <a:ext uri="{FF2B5EF4-FFF2-40B4-BE49-F238E27FC236}">
                <a16:creationId xmlns:a16="http://schemas.microsoft.com/office/drawing/2014/main" id="{095BBE38-34A8-3336-0F64-154823C0836F}"/>
              </a:ext>
            </a:extLst>
          </p:cNvPr>
          <p:cNvSpPr txBox="1"/>
          <p:nvPr/>
        </p:nvSpPr>
        <p:spPr>
          <a:xfrm>
            <a:off x="838282" y="1490247"/>
            <a:ext cx="10189029"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Performance of MCMC sampling methods may vary for scaled densities, leading to slow equilibration.</a:t>
            </a:r>
          </a:p>
          <a:p>
            <a:r>
              <a:rPr lang="en-US" dirty="0" smtClean="0">
                <a:solidFill>
                  <a:schemeClr val="bg1"/>
                </a:solidFill>
              </a:rPr>
              <a:t>                     Example</a:t>
            </a:r>
            <a:r>
              <a:rPr lang="en-US" dirty="0">
                <a:solidFill>
                  <a:schemeClr val="bg1"/>
                </a:solidFill>
              </a:rPr>
              <a:t>: Scaled Posterior Distribution</a:t>
            </a:r>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19601BC7-D1CE-760B-3DE2-9B61B13651B4}"/>
              </a:ext>
            </a:extLst>
          </p:cNvPr>
          <p:cNvPicPr>
            <a:picLocks noChangeAspect="1"/>
          </p:cNvPicPr>
          <p:nvPr/>
        </p:nvPicPr>
        <p:blipFill rotWithShape="1">
          <a:blip r:embed="rId2"/>
          <a:srcRect l="618" t="8701" r="3982" b="16445"/>
          <a:stretch/>
        </p:blipFill>
        <p:spPr>
          <a:xfrm>
            <a:off x="7389845" y="6150213"/>
            <a:ext cx="4301413" cy="639400"/>
          </a:xfrm>
          <a:prstGeom prst="rect">
            <a:avLst/>
          </a:prstGeom>
        </p:spPr>
      </p:pic>
      <p:pic>
        <p:nvPicPr>
          <p:cNvPr id="8" name="Picture 7">
            <a:extLst>
              <a:ext uri="{FF2B5EF4-FFF2-40B4-BE49-F238E27FC236}">
                <a16:creationId xmlns:a16="http://schemas.microsoft.com/office/drawing/2014/main" id="{E3AE525B-9AD2-1129-EF15-B8E11FB34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5788" y="1842795"/>
            <a:ext cx="3881534" cy="3720199"/>
          </a:xfrm>
          <a:prstGeom prst="rect">
            <a:avLst/>
          </a:prstGeom>
        </p:spPr>
      </p:pic>
      <p:sp>
        <p:nvSpPr>
          <p:cNvPr id="9" name="TextBox 8">
            <a:extLst>
              <a:ext uri="{FF2B5EF4-FFF2-40B4-BE49-F238E27FC236}">
                <a16:creationId xmlns:a16="http://schemas.microsoft.com/office/drawing/2014/main" id="{0E6A419D-BEAF-7788-B2E4-8D50F479DD67}"/>
              </a:ext>
            </a:extLst>
          </p:cNvPr>
          <p:cNvSpPr txBox="1"/>
          <p:nvPr/>
        </p:nvSpPr>
        <p:spPr>
          <a:xfrm>
            <a:off x="7585788" y="5651894"/>
            <a:ext cx="3881534" cy="338554"/>
          </a:xfrm>
          <a:prstGeom prst="rect">
            <a:avLst/>
          </a:prstGeom>
          <a:noFill/>
        </p:spPr>
        <p:txBody>
          <a:bodyPr wrap="square" rtlCol="0">
            <a:spAutoFit/>
          </a:bodyPr>
          <a:lstStyle/>
          <a:p>
            <a:r>
              <a:rPr lang="en-US" sz="800" dirty="0" smtClean="0">
                <a:solidFill>
                  <a:srgbClr val="FF0000"/>
                </a:solidFill>
              </a:rPr>
              <a:t>Source:  ENSEMBLE </a:t>
            </a:r>
            <a:r>
              <a:rPr lang="en-US" sz="800" dirty="0">
                <a:solidFill>
                  <a:srgbClr val="FF0000"/>
                </a:solidFill>
              </a:rPr>
              <a:t>SAMPLERS WITH AFFINE INVARIANCE JONATHAN GOODMAN AND JONATHAN WEARE</a:t>
            </a:r>
            <a:endParaRPr lang="en-IN" sz="800" dirty="0">
              <a:solidFill>
                <a:srgbClr val="FF0000"/>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0300194-FF59-3DC9-4738-82BB19A9423A}"/>
                  </a:ext>
                </a:extLst>
              </p:cNvPr>
              <p:cNvSpPr txBox="1"/>
              <p:nvPr/>
            </p:nvSpPr>
            <p:spPr>
              <a:xfrm>
                <a:off x="838282" y="2542296"/>
                <a:ext cx="6382139" cy="4247317"/>
              </a:xfrm>
              <a:prstGeom prst="rect">
                <a:avLst/>
              </a:prstGeom>
              <a:noFill/>
            </p:spPr>
            <p:txBody>
              <a:bodyPr wrap="square" rtlCol="0">
                <a:spAutoFit/>
              </a:bodyPr>
              <a:lstStyle/>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smtClean="0">
                    <a:solidFill>
                      <a:schemeClr val="bg1"/>
                    </a:solidFill>
                  </a:rPr>
                  <a:t>An affine transformation is an invertible mapping from </a:t>
                </a:r>
                <a14:m>
                  <m:oMath xmlns:m="http://schemas.openxmlformats.org/officeDocument/2006/math">
                    <m:sSup>
                      <m:sSupPr>
                        <m:ctrlPr>
                          <a:rPr lang="en-US" i="1" smtClean="0">
                            <a:solidFill>
                              <a:schemeClr val="bg1"/>
                            </a:solidFill>
                            <a:latin typeface="Cambria Math" panose="02040503050406030204" pitchFamily="18" charset="0"/>
                            <a:ea typeface="Cambria Math" panose="02040503050406030204" pitchFamily="18" charset="0"/>
                          </a:rPr>
                        </m:ctrlPr>
                      </m:sSupPr>
                      <m:e>
                        <m:r>
                          <m:rPr>
                            <m:nor/>
                          </m:rPr>
                          <a:rPr lang="en-US" dirty="0">
                            <a:solidFill>
                              <a:schemeClr val="bg1"/>
                            </a:solidFill>
                            <a:ea typeface="Cambria Math" panose="02040503050406030204" pitchFamily="18" charset="0"/>
                          </a:rPr>
                          <m:t>ℝ</m:t>
                        </m:r>
                      </m:e>
                      <m:sup>
                        <m:r>
                          <a:rPr lang="en-US" b="0" i="1" smtClean="0">
                            <a:solidFill>
                              <a:schemeClr val="bg1"/>
                            </a:solidFill>
                            <a:latin typeface="Cambria Math" panose="02040503050406030204" pitchFamily="18" charset="0"/>
                            <a:ea typeface="Cambria Math" panose="02040503050406030204" pitchFamily="18" charset="0"/>
                          </a:rPr>
                          <m:t>𝑛</m:t>
                        </m:r>
                      </m:sup>
                    </m:sSup>
                  </m:oMath>
                </a14:m>
                <a:r>
                  <a:rPr lang="en-US" dirty="0">
                    <a:solidFill>
                      <a:schemeClr val="bg1"/>
                    </a:solidFill>
                    <a:ea typeface="Cambria Math" panose="02040503050406030204" pitchFamily="18" charset="0"/>
                  </a:rPr>
                  <a:t>  to </a:t>
                </a:r>
                <a14:m>
                  <m:oMath xmlns:m="http://schemas.openxmlformats.org/officeDocument/2006/math">
                    <m:sSup>
                      <m:sSupPr>
                        <m:ctrlPr>
                          <a:rPr lang="en-US" i="1">
                            <a:solidFill>
                              <a:schemeClr val="bg1"/>
                            </a:solidFill>
                            <a:latin typeface="Cambria Math" panose="02040503050406030204" pitchFamily="18" charset="0"/>
                            <a:ea typeface="Cambria Math" panose="02040503050406030204" pitchFamily="18" charset="0"/>
                          </a:rPr>
                        </m:ctrlPr>
                      </m:sSupPr>
                      <m:e>
                        <m:r>
                          <m:rPr>
                            <m:nor/>
                          </m:rPr>
                          <a:rPr lang="en-US" dirty="0">
                            <a:solidFill>
                              <a:schemeClr val="bg1"/>
                            </a:solidFill>
                            <a:ea typeface="Cambria Math" panose="02040503050406030204" pitchFamily="18" charset="0"/>
                          </a:rPr>
                          <m:t>ℝ</m:t>
                        </m:r>
                      </m:e>
                      <m:sup>
                        <m:r>
                          <a:rPr lang="en-US" i="1">
                            <a:solidFill>
                              <a:schemeClr val="bg1"/>
                            </a:solidFill>
                            <a:latin typeface="Cambria Math" panose="02040503050406030204" pitchFamily="18" charset="0"/>
                            <a:ea typeface="Cambria Math" panose="02040503050406030204" pitchFamily="18" charset="0"/>
                          </a:rPr>
                          <m:t>𝑛</m:t>
                        </m:r>
                      </m:sup>
                    </m:sSup>
                  </m:oMath>
                </a14:m>
                <a:r>
                  <a:rPr lang="en-US" dirty="0">
                    <a:solidFill>
                      <a:schemeClr val="bg1"/>
                    </a:solidFill>
                    <a:ea typeface="Cambria Math" panose="02040503050406030204" pitchFamily="18" charset="0"/>
                  </a:rPr>
                  <a:t> of the form y = Ax + b. If X has the probability density </a:t>
                </a:r>
                <a14:m>
                  <m:oMath xmlns:m="http://schemas.openxmlformats.org/officeDocument/2006/math">
                    <m:r>
                      <a:rPr lang="en-US" i="1" dirty="0" smtClean="0">
                        <a:solidFill>
                          <a:schemeClr val="bg1"/>
                        </a:solidFill>
                        <a:latin typeface="Cambria Math" panose="02040503050406030204" pitchFamily="18" charset="0"/>
                      </a:rPr>
                      <m:t>𝜋</m:t>
                    </m:r>
                  </m:oMath>
                </a14:m>
                <a:r>
                  <a:rPr lang="en-US" dirty="0">
                    <a:solidFill>
                      <a:schemeClr val="bg1"/>
                    </a:solidFill>
                  </a:rPr>
                  <a:t>(x), then Y = AX + b has </a:t>
                </a:r>
                <a:r>
                  <a:rPr lang="en-US" dirty="0" smtClean="0">
                    <a:solidFill>
                      <a:schemeClr val="bg1"/>
                    </a:solidFill>
                  </a:rPr>
                  <a:t>density;</a:t>
                </a:r>
                <a:endParaRPr lang="en-US" dirty="0">
                  <a:solidFill>
                    <a:schemeClr val="bg1"/>
                  </a:solidFill>
                </a:endParaRPr>
              </a:p>
              <a:p>
                <a:r>
                  <a:rPr lang="en-US" dirty="0" smtClean="0">
                    <a:solidFill>
                      <a:schemeClr val="bg1"/>
                    </a:solidFill>
                  </a:rPr>
                  <a:t> </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smtClean="0">
                  <a:solidFill>
                    <a:schemeClr val="bg1"/>
                  </a:solidFill>
                </a:endParaRPr>
              </a:p>
              <a:p>
                <a:pPr marL="285750" indent="-285750">
                  <a:buFont typeface="Arial" panose="020B0604020202020204" pitchFamily="34" charset="0"/>
                  <a:buChar char="•"/>
                </a:pPr>
                <a:r>
                  <a:rPr lang="en-US" dirty="0" smtClean="0">
                    <a:solidFill>
                      <a:schemeClr val="bg1"/>
                    </a:solidFill>
                  </a:rPr>
                  <a:t>The </a:t>
                </a:r>
                <a:r>
                  <a:rPr lang="en-US" dirty="0">
                    <a:solidFill>
                      <a:schemeClr val="bg1"/>
                    </a:solidFill>
                  </a:rPr>
                  <a:t>target probability density for the ensemble is the one in which the walkers are independent and drawn from </a:t>
                </a:r>
                <a14:m>
                  <m:oMath xmlns:m="http://schemas.openxmlformats.org/officeDocument/2006/math">
                    <m:r>
                      <a:rPr lang="en-US" i="1" dirty="0" smtClean="0">
                        <a:solidFill>
                          <a:schemeClr val="bg1"/>
                        </a:solidFill>
                        <a:latin typeface="Cambria Math" panose="02040503050406030204" pitchFamily="18" charset="0"/>
                      </a:rPr>
                      <m:t>𝜋</m:t>
                    </m:r>
                  </m:oMath>
                </a14:m>
                <a:r>
                  <a:rPr lang="en-US" dirty="0" smtClean="0">
                    <a:solidFill>
                      <a:schemeClr val="bg1"/>
                    </a:solidFill>
                  </a:rPr>
                  <a:t>, i.e,</a:t>
                </a:r>
                <a:endParaRPr lang="en-US" i="1" dirty="0">
                  <a:solidFill>
                    <a:schemeClr val="bg1"/>
                  </a:solidFill>
                </a:endParaRPr>
              </a:p>
              <a:p>
                <a:pPr marL="285750" indent="-285750">
                  <a:buFont typeface="Arial" panose="020B0604020202020204" pitchFamily="34" charset="0"/>
                  <a:buChar char="•"/>
                </a:pPr>
                <a:endParaRPr lang="en-US" i="1" dirty="0">
                  <a:solidFill>
                    <a:schemeClr val="tx1"/>
                  </a:solidFill>
                </a:endParaRPr>
              </a:p>
              <a:p>
                <a:endParaRPr lang="en-IN" dirty="0">
                  <a:solidFill>
                    <a:schemeClr val="tx1"/>
                  </a:solidFill>
                </a:endParaRPr>
              </a:p>
            </p:txBody>
          </p:sp>
        </mc:Choice>
        <mc:Fallback xmlns="">
          <p:sp>
            <p:nvSpPr>
              <p:cNvPr id="10" name="TextBox 9">
                <a:extLst>
                  <a:ext uri="{FF2B5EF4-FFF2-40B4-BE49-F238E27FC236}">
                    <a16:creationId xmlns:a16="http://schemas.microsoft.com/office/drawing/2014/main" id="{40300194-FF59-3DC9-4738-82BB19A9423A}"/>
                  </a:ext>
                </a:extLst>
              </p:cNvPr>
              <p:cNvSpPr txBox="1">
                <a:spLocks noRot="1" noChangeAspect="1" noMove="1" noResize="1" noEditPoints="1" noAdjustHandles="1" noChangeArrowheads="1" noChangeShapeType="1" noTextEdit="1"/>
              </p:cNvSpPr>
              <p:nvPr/>
            </p:nvSpPr>
            <p:spPr>
              <a:xfrm>
                <a:off x="838282" y="2542296"/>
                <a:ext cx="6382139" cy="4247317"/>
              </a:xfrm>
              <a:prstGeom prst="rect">
                <a:avLst/>
              </a:prstGeom>
              <a:blipFill>
                <a:blip r:embed="rId4"/>
                <a:stretch>
                  <a:fillRect l="-669"/>
                </a:stretch>
              </a:blipFill>
            </p:spPr>
            <p:txBody>
              <a:bodyPr/>
              <a:lstStyle/>
              <a:p>
                <a:r>
                  <a:rPr lang="en-IN">
                    <a:noFill/>
                  </a:rPr>
                  <a:t> </a:t>
                </a:r>
              </a:p>
            </p:txBody>
          </p:sp>
        </mc:Fallback>
      </mc:AlternateContent>
      <p:pic>
        <p:nvPicPr>
          <p:cNvPr id="5" name="Picture 4"/>
          <p:cNvPicPr>
            <a:picLocks noChangeAspect="1"/>
          </p:cNvPicPr>
          <p:nvPr/>
        </p:nvPicPr>
        <p:blipFill>
          <a:blip r:embed="rId5"/>
          <a:stretch>
            <a:fillRect/>
          </a:stretch>
        </p:blipFill>
        <p:spPr>
          <a:xfrm>
            <a:off x="1183907" y="6205165"/>
            <a:ext cx="5804034" cy="398105"/>
          </a:xfrm>
          <a:prstGeom prst="rect">
            <a:avLst/>
          </a:prstGeom>
        </p:spPr>
      </p:pic>
      <p:pic>
        <p:nvPicPr>
          <p:cNvPr id="7" name="Picture 6"/>
          <p:cNvPicPr>
            <a:picLocks noChangeAspect="1"/>
          </p:cNvPicPr>
          <p:nvPr/>
        </p:nvPicPr>
        <p:blipFill>
          <a:blip r:embed="rId6"/>
          <a:stretch>
            <a:fillRect/>
          </a:stretch>
        </p:blipFill>
        <p:spPr>
          <a:xfrm>
            <a:off x="2208662" y="4373839"/>
            <a:ext cx="2692538" cy="584230"/>
          </a:xfrm>
          <a:prstGeom prst="rect">
            <a:avLst/>
          </a:prstGeom>
        </p:spPr>
      </p:pic>
    </p:spTree>
    <p:extLst>
      <p:ext uri="{BB962C8B-B14F-4D97-AF65-F5344CB8AC3E}">
        <p14:creationId xmlns:p14="http://schemas.microsoft.com/office/powerpoint/2010/main" val="2081037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1381" y="430483"/>
            <a:ext cx="11521440" cy="6143573"/>
          </a:xfrm>
          <a:prstGeom prst="rect">
            <a:avLst/>
          </a:prstGeom>
        </p:spPr>
      </p:pic>
      <p:pic>
        <p:nvPicPr>
          <p:cNvPr id="4" name="Picture 3"/>
          <p:cNvPicPr>
            <a:picLocks noChangeAspect="1"/>
          </p:cNvPicPr>
          <p:nvPr/>
        </p:nvPicPr>
        <p:blipFill>
          <a:blip r:embed="rId3"/>
          <a:stretch>
            <a:fillRect/>
          </a:stretch>
        </p:blipFill>
        <p:spPr>
          <a:xfrm>
            <a:off x="6917310" y="3931120"/>
            <a:ext cx="3054507" cy="1373133"/>
          </a:xfrm>
          <a:prstGeom prst="rect">
            <a:avLst/>
          </a:prstGeom>
        </p:spPr>
      </p:pic>
      <p:sp>
        <p:nvSpPr>
          <p:cNvPr id="2" name="Slide Number Placeholder 1"/>
          <p:cNvSpPr>
            <a:spLocks noGrp="1"/>
          </p:cNvSpPr>
          <p:nvPr>
            <p:ph type="sldNum" sz="quarter" idx="12"/>
          </p:nvPr>
        </p:nvSpPr>
        <p:spPr/>
        <p:txBody>
          <a:bodyPr/>
          <a:lstStyle/>
          <a:p>
            <a:fld id="{0F0EE32C-E76D-45F1-97C5-4FC1D4D830BE}" type="slidenum">
              <a:rPr lang="en-IN" smtClean="0"/>
              <a:t>13</a:t>
            </a:fld>
            <a:endParaRPr lang="en-IN" dirty="0"/>
          </a:p>
        </p:txBody>
      </p:sp>
      <p:sp>
        <p:nvSpPr>
          <p:cNvPr id="5" name="Rectangle 4"/>
          <p:cNvSpPr/>
          <p:nvPr/>
        </p:nvSpPr>
        <p:spPr>
          <a:xfrm>
            <a:off x="5982101" y="5248835"/>
            <a:ext cx="6096000" cy="646331"/>
          </a:xfrm>
          <a:prstGeom prst="rect">
            <a:avLst/>
          </a:prstGeom>
        </p:spPr>
        <p:txBody>
          <a:bodyPr>
            <a:spAutoFit/>
          </a:bodyPr>
          <a:lstStyle/>
          <a:p>
            <a:r>
              <a:rPr lang="en-IN" dirty="0"/>
              <a:t>where the parameter a &gt; 1 can be adjusted to improve performance.</a:t>
            </a:r>
          </a:p>
        </p:txBody>
      </p:sp>
      <p:sp>
        <p:nvSpPr>
          <p:cNvPr id="6" name="TextBox 5"/>
          <p:cNvSpPr txBox="1"/>
          <p:nvPr/>
        </p:nvSpPr>
        <p:spPr>
          <a:xfrm>
            <a:off x="3031958" y="2204185"/>
            <a:ext cx="2396690" cy="365760"/>
          </a:xfrm>
          <a:prstGeom prst="rect">
            <a:avLst/>
          </a:prstGeom>
          <a:solidFill>
            <a:schemeClr val="bg1"/>
          </a:solidFill>
        </p:spPr>
        <p:txBody>
          <a:bodyPr wrap="square" rtlCol="0">
            <a:spAutoFit/>
          </a:bodyPr>
          <a:lstStyle/>
          <a:p>
            <a:endParaRPr lang="en-I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447" y="2204186"/>
            <a:ext cx="3095093" cy="1472666"/>
          </a:xfrm>
          <a:prstGeom prst="rect">
            <a:avLst/>
          </a:prstGeom>
        </p:spPr>
      </p:pic>
      <p:sp>
        <p:nvSpPr>
          <p:cNvPr id="8" name="TextBox 7"/>
          <p:cNvSpPr txBox="1"/>
          <p:nvPr/>
        </p:nvSpPr>
        <p:spPr>
          <a:xfrm>
            <a:off x="2656572" y="3017521"/>
            <a:ext cx="567890" cy="261610"/>
          </a:xfrm>
          <a:prstGeom prst="rect">
            <a:avLst/>
          </a:prstGeom>
          <a:solidFill>
            <a:schemeClr val="bg1"/>
          </a:solidFill>
        </p:spPr>
        <p:txBody>
          <a:bodyPr wrap="square" rtlCol="0">
            <a:spAutoFit/>
          </a:bodyPr>
          <a:lstStyle/>
          <a:p>
            <a:r>
              <a:rPr lang="en-IN" sz="1100" dirty="0" smtClean="0"/>
              <a:t>^N-1</a:t>
            </a:r>
            <a:endParaRPr lang="en-IN" sz="1100" dirty="0"/>
          </a:p>
        </p:txBody>
      </p:sp>
      <p:sp>
        <p:nvSpPr>
          <p:cNvPr id="9" name="TextBox 8"/>
          <p:cNvSpPr txBox="1"/>
          <p:nvPr/>
        </p:nvSpPr>
        <p:spPr>
          <a:xfrm>
            <a:off x="3031958" y="3746454"/>
            <a:ext cx="1838425" cy="369332"/>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3159164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0EE32C-E76D-45F1-97C5-4FC1D4D830BE}" type="slidenum">
              <a:rPr lang="en-IN" smtClean="0"/>
              <a:t>14</a:t>
            </a:fld>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16" y="607387"/>
            <a:ext cx="9063474" cy="6109771"/>
          </a:xfrm>
          <a:prstGeom prst="rect">
            <a:avLst/>
          </a:prstGeom>
        </p:spPr>
      </p:pic>
      <p:sp>
        <p:nvSpPr>
          <p:cNvPr id="7" name="TextBox 6"/>
          <p:cNvSpPr txBox="1"/>
          <p:nvPr/>
        </p:nvSpPr>
        <p:spPr>
          <a:xfrm>
            <a:off x="217137" y="-38944"/>
            <a:ext cx="10048775" cy="646331"/>
          </a:xfrm>
          <a:prstGeom prst="rect">
            <a:avLst/>
          </a:prstGeom>
          <a:noFill/>
        </p:spPr>
        <p:txBody>
          <a:bodyPr wrap="square" rtlCol="0">
            <a:spAutoFit/>
          </a:bodyPr>
          <a:lstStyle/>
          <a:p>
            <a:r>
              <a:rPr lang="en-IN" b="1" dirty="0">
                <a:solidFill>
                  <a:schemeClr val="bg1"/>
                </a:solidFill>
              </a:rPr>
              <a:t>Retrieved Posterior distribution using generated transmission spectrum (standard test) with median and error (</a:t>
            </a:r>
            <a:r>
              <a:rPr lang="en-IN" b="1" dirty="0" smtClean="0">
                <a:solidFill>
                  <a:schemeClr val="bg1"/>
                </a:solidFill>
              </a:rPr>
              <a:t>2</a:t>
            </a:r>
            <a:r>
              <a:rPr lang="el-GR" b="1" dirty="0" smtClean="0">
                <a:solidFill>
                  <a:schemeClr val="bg1"/>
                </a:solidFill>
              </a:rPr>
              <a:t>σ</a:t>
            </a:r>
            <a:r>
              <a:rPr lang="en-IN" b="1" dirty="0" smtClean="0">
                <a:solidFill>
                  <a:schemeClr val="bg1"/>
                </a:solidFill>
              </a:rPr>
              <a:t>) labelled</a:t>
            </a:r>
            <a:r>
              <a:rPr lang="en-IN" b="1" dirty="0">
                <a:solidFill>
                  <a:schemeClr val="bg1"/>
                </a:solidFill>
              </a:rPr>
              <a:t>.</a:t>
            </a:r>
          </a:p>
        </p:txBody>
      </p:sp>
      <p:sp>
        <p:nvSpPr>
          <p:cNvPr id="8" name="Rectangle 7"/>
          <p:cNvSpPr/>
          <p:nvPr/>
        </p:nvSpPr>
        <p:spPr>
          <a:xfrm>
            <a:off x="5470690" y="607387"/>
            <a:ext cx="4283900" cy="1661993"/>
          </a:xfrm>
          <a:prstGeom prst="rect">
            <a:avLst/>
          </a:prstGeom>
        </p:spPr>
        <p:txBody>
          <a:bodyPr wrap="square">
            <a:spAutoFit/>
          </a:bodyPr>
          <a:lstStyle/>
          <a:p>
            <a:r>
              <a:rPr lang="en-IN" sz="1700" dirty="0">
                <a:ln>
                  <a:solidFill>
                    <a:schemeClr val="tx1"/>
                  </a:solidFill>
                </a:ln>
              </a:rPr>
              <a:t>True parameter values used for generating the Input data for standard test:</a:t>
            </a:r>
            <a:br>
              <a:rPr lang="en-IN" sz="1700" dirty="0">
                <a:ln>
                  <a:solidFill>
                    <a:schemeClr val="tx1"/>
                  </a:solidFill>
                </a:ln>
              </a:rPr>
            </a:br>
            <a:r>
              <a:rPr lang="en-IN" sz="1700" dirty="0">
                <a:ln>
                  <a:solidFill>
                    <a:schemeClr val="tx1"/>
                  </a:solidFill>
                </a:ln>
              </a:rPr>
              <a:t>H2O – 0.34</a:t>
            </a:r>
            <a:r>
              <a:rPr lang="en-IN" sz="1700" dirty="0" smtClean="0">
                <a:ln>
                  <a:solidFill>
                    <a:schemeClr val="tx1"/>
                  </a:solidFill>
                </a:ln>
              </a:rPr>
              <a:t>% = 10^(-2.5)</a:t>
            </a:r>
            <a:r>
              <a:rPr lang="en-IN" sz="1700" dirty="0">
                <a:ln>
                  <a:solidFill>
                    <a:schemeClr val="tx1"/>
                  </a:solidFill>
                </a:ln>
              </a:rPr>
              <a:t/>
            </a:r>
            <a:br>
              <a:rPr lang="en-IN" sz="1700" dirty="0">
                <a:ln>
                  <a:solidFill>
                    <a:schemeClr val="tx1"/>
                  </a:solidFill>
                </a:ln>
              </a:rPr>
            </a:br>
            <a:r>
              <a:rPr lang="en-IN" sz="1700" dirty="0">
                <a:ln>
                  <a:solidFill>
                    <a:schemeClr val="tx1"/>
                  </a:solidFill>
                </a:ln>
              </a:rPr>
              <a:t>radius – 1.2 </a:t>
            </a:r>
            <a:r>
              <a:rPr lang="en-IN" sz="1700" dirty="0" err="1">
                <a:ln>
                  <a:solidFill>
                    <a:schemeClr val="tx1"/>
                  </a:solidFill>
                </a:ln>
              </a:rPr>
              <a:t>R_jup</a:t>
            </a:r>
            <a:r>
              <a:rPr lang="en-IN" sz="1700" dirty="0">
                <a:ln>
                  <a:solidFill>
                    <a:schemeClr val="tx1"/>
                  </a:solidFill>
                </a:ln>
              </a:rPr>
              <a:t/>
            </a:r>
            <a:br>
              <a:rPr lang="en-IN" sz="1700" dirty="0">
                <a:ln>
                  <a:solidFill>
                    <a:schemeClr val="tx1"/>
                  </a:solidFill>
                </a:ln>
              </a:rPr>
            </a:br>
            <a:r>
              <a:rPr lang="en-IN" sz="1700" dirty="0" err="1">
                <a:ln>
                  <a:solidFill>
                    <a:schemeClr val="tx1"/>
                  </a:solidFill>
                </a:ln>
              </a:rPr>
              <a:t>Temperatue</a:t>
            </a:r>
            <a:r>
              <a:rPr lang="en-IN" sz="1700" dirty="0">
                <a:ln>
                  <a:solidFill>
                    <a:schemeClr val="tx1"/>
                  </a:solidFill>
                </a:ln>
              </a:rPr>
              <a:t> – 1200 k</a:t>
            </a:r>
            <a:endParaRPr lang="en-IN" sz="1700" dirty="0"/>
          </a:p>
        </p:txBody>
      </p:sp>
    </p:spTree>
    <p:extLst>
      <p:ext uri="{BB962C8B-B14F-4D97-AF65-F5344CB8AC3E}">
        <p14:creationId xmlns:p14="http://schemas.microsoft.com/office/powerpoint/2010/main" val="10989068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7105" y="482779"/>
            <a:ext cx="8761413" cy="706964"/>
          </a:xfrm>
        </p:spPr>
        <p:txBody>
          <a:bodyPr/>
          <a:lstStyle/>
          <a:p>
            <a:pPr algn="ctr"/>
            <a:r>
              <a:rPr lang="en-IN" b="1" dirty="0">
                <a:solidFill>
                  <a:schemeClr val="bg1"/>
                </a:solidFill>
              </a:rPr>
              <a:t>Best fit Model</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3820" y="1189743"/>
            <a:ext cx="8527982" cy="4956481"/>
          </a:xfrm>
        </p:spPr>
      </p:pic>
      <p:sp>
        <p:nvSpPr>
          <p:cNvPr id="4" name="Slide Number Placeholder 3"/>
          <p:cNvSpPr>
            <a:spLocks noGrp="1"/>
          </p:cNvSpPr>
          <p:nvPr>
            <p:ph type="sldNum" sz="quarter" idx="12"/>
          </p:nvPr>
        </p:nvSpPr>
        <p:spPr/>
        <p:txBody>
          <a:bodyPr/>
          <a:lstStyle/>
          <a:p>
            <a:fld id="{0F0EE32C-E76D-45F1-97C5-4FC1D4D830BE}" type="slidenum">
              <a:rPr lang="en-IN" smtClean="0"/>
              <a:t>15</a:t>
            </a:fld>
            <a:endParaRPr lang="en-IN"/>
          </a:p>
        </p:txBody>
      </p:sp>
      <p:sp>
        <p:nvSpPr>
          <p:cNvPr id="7" name="TextBox 6"/>
          <p:cNvSpPr txBox="1"/>
          <p:nvPr/>
        </p:nvSpPr>
        <p:spPr>
          <a:xfrm>
            <a:off x="2483318" y="6211669"/>
            <a:ext cx="5929162" cy="369332"/>
          </a:xfrm>
          <a:prstGeom prst="rect">
            <a:avLst/>
          </a:prstGeom>
          <a:noFill/>
        </p:spPr>
        <p:txBody>
          <a:bodyPr wrap="square" rtlCol="0">
            <a:spAutoFit/>
          </a:bodyPr>
          <a:lstStyle/>
          <a:p>
            <a:r>
              <a:rPr lang="en-IN" b="1" dirty="0">
                <a:solidFill>
                  <a:schemeClr val="bg1"/>
                </a:solidFill>
              </a:rPr>
              <a:t>Reduced Chi-squared value </a:t>
            </a:r>
            <a:r>
              <a:rPr lang="en-IN" b="1" dirty="0" smtClean="0">
                <a:solidFill>
                  <a:schemeClr val="bg1"/>
                </a:solidFill>
              </a:rPr>
              <a:t>: 0.000128</a:t>
            </a:r>
            <a:endParaRPr lang="en-IN" dirty="0"/>
          </a:p>
        </p:txBody>
      </p:sp>
    </p:spTree>
    <p:extLst>
      <p:ext uri="{BB962C8B-B14F-4D97-AF65-F5344CB8AC3E}">
        <p14:creationId xmlns:p14="http://schemas.microsoft.com/office/powerpoint/2010/main" val="30284831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9342" y="0"/>
            <a:ext cx="9617984" cy="706964"/>
          </a:xfrm>
        </p:spPr>
        <p:txBody>
          <a:bodyPr/>
          <a:lstStyle/>
          <a:p>
            <a:r>
              <a:rPr lang="en-IN" sz="2400" b="1" dirty="0">
                <a:solidFill>
                  <a:schemeClr val="bg1"/>
                </a:solidFill>
              </a:rPr>
              <a:t>Retrieved Posterior distribution using </a:t>
            </a:r>
            <a:r>
              <a:rPr lang="en-IN" sz="2400" b="1" dirty="0" smtClean="0">
                <a:solidFill>
                  <a:schemeClr val="bg1"/>
                </a:solidFill>
              </a:rPr>
              <a:t>emcee </a:t>
            </a:r>
            <a:r>
              <a:rPr lang="en-IN" sz="2400" b="1" dirty="0">
                <a:solidFill>
                  <a:schemeClr val="bg1"/>
                </a:solidFill>
              </a:rPr>
              <a:t>(8 </a:t>
            </a:r>
            <a:r>
              <a:rPr lang="en-IN" sz="2400" b="1" dirty="0" smtClean="0">
                <a:solidFill>
                  <a:schemeClr val="bg1"/>
                </a:solidFill>
              </a:rPr>
              <a:t>parameters)</a:t>
            </a:r>
            <a:endParaRPr lang="en-IN" sz="2400" dirty="0"/>
          </a:p>
        </p:txBody>
      </p:sp>
      <p:sp>
        <p:nvSpPr>
          <p:cNvPr id="4" name="Slide Number Placeholder 3"/>
          <p:cNvSpPr>
            <a:spLocks noGrp="1"/>
          </p:cNvSpPr>
          <p:nvPr>
            <p:ph type="sldNum" sz="quarter" idx="12"/>
          </p:nvPr>
        </p:nvSpPr>
        <p:spPr/>
        <p:txBody>
          <a:bodyPr/>
          <a:lstStyle/>
          <a:p>
            <a:fld id="{0F0EE32C-E76D-45F1-97C5-4FC1D4D830BE}" type="slidenum">
              <a:rPr lang="en-IN" smtClean="0"/>
              <a:t>16</a:t>
            </a:fld>
            <a:endParaRPr lang="en-IN"/>
          </a:p>
        </p:txBody>
      </p:sp>
      <p:pic>
        <p:nvPicPr>
          <p:cNvPr id="5" name="Content Placeholder 4">
            <a:extLst>
              <a:ext uri="{FF2B5EF4-FFF2-40B4-BE49-F238E27FC236}">
                <a16:creationId xmlns:a16="http://schemas.microsoft.com/office/drawing/2014/main" id="{E7D56075-FB54-A232-3E19-FD247CE39F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928" y="706964"/>
            <a:ext cx="8925653" cy="5824947"/>
          </a:xfrm>
          <a:prstGeom prst="rect">
            <a:avLst/>
          </a:prstGeom>
        </p:spPr>
      </p:pic>
      <p:sp>
        <p:nvSpPr>
          <p:cNvPr id="6" name="Rectangle 5"/>
          <p:cNvSpPr/>
          <p:nvPr/>
        </p:nvSpPr>
        <p:spPr>
          <a:xfrm>
            <a:off x="9512795" y="5517273"/>
            <a:ext cx="2997095" cy="1200329"/>
          </a:xfrm>
          <a:prstGeom prst="rect">
            <a:avLst/>
          </a:prstGeom>
        </p:spPr>
        <p:txBody>
          <a:bodyPr wrap="square">
            <a:spAutoFit/>
          </a:bodyPr>
          <a:lstStyle/>
          <a:p>
            <a:r>
              <a:rPr lang="en-IN" dirty="0">
                <a:solidFill>
                  <a:schemeClr val="bg1"/>
                </a:solidFill>
              </a:rPr>
              <a:t>Retrieved using the retrieval model without considering cloud parameters.</a:t>
            </a:r>
            <a:endParaRPr lang="en-IN" dirty="0"/>
          </a:p>
        </p:txBody>
      </p:sp>
    </p:spTree>
    <p:extLst>
      <p:ext uri="{BB962C8B-B14F-4D97-AF65-F5344CB8AC3E}">
        <p14:creationId xmlns:p14="http://schemas.microsoft.com/office/powerpoint/2010/main" val="14282972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23" y="356452"/>
            <a:ext cx="10294619" cy="706964"/>
          </a:xfrm>
        </p:spPr>
        <p:txBody>
          <a:bodyPr/>
          <a:lstStyle/>
          <a:p>
            <a:r>
              <a:rPr lang="en-IN" dirty="0" smtClean="0"/>
              <a:t>Testing for the marginal values using </a:t>
            </a:r>
            <a:r>
              <a:rPr lang="en-IN" dirty="0" err="1"/>
              <a:t>S</a:t>
            </a:r>
            <a:r>
              <a:rPr lang="en-IN" dirty="0" err="1" smtClean="0"/>
              <a:t>td</a:t>
            </a:r>
            <a:r>
              <a:rPr lang="en-IN" dirty="0" smtClean="0"/>
              <a:t> data</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43323" y="1145406"/>
            <a:ext cx="5457249" cy="5390147"/>
          </a:xfrm>
        </p:spPr>
      </p:pic>
      <p:sp>
        <p:nvSpPr>
          <p:cNvPr id="4" name="Slide Number Placeholder 3"/>
          <p:cNvSpPr>
            <a:spLocks noGrp="1"/>
          </p:cNvSpPr>
          <p:nvPr>
            <p:ph type="sldNum" sz="quarter" idx="12"/>
          </p:nvPr>
        </p:nvSpPr>
        <p:spPr/>
        <p:txBody>
          <a:bodyPr/>
          <a:lstStyle/>
          <a:p>
            <a:fld id="{0F0EE32C-E76D-45F1-97C5-4FC1D4D830BE}" type="slidenum">
              <a:rPr lang="en-IN" smtClean="0"/>
              <a:t>17</a:t>
            </a:fld>
            <a:endParaRPr lang="en-I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23" y="1145406"/>
            <a:ext cx="5799622" cy="5390147"/>
          </a:xfrm>
          <a:prstGeom prst="rect">
            <a:avLst/>
          </a:prstGeom>
        </p:spPr>
      </p:pic>
      <p:sp>
        <p:nvSpPr>
          <p:cNvPr id="7" name="Rectangle 6"/>
          <p:cNvSpPr/>
          <p:nvPr/>
        </p:nvSpPr>
        <p:spPr>
          <a:xfrm>
            <a:off x="8316228" y="1333174"/>
            <a:ext cx="3381950" cy="1384995"/>
          </a:xfrm>
          <a:prstGeom prst="rect">
            <a:avLst/>
          </a:prstGeom>
        </p:spPr>
        <p:txBody>
          <a:bodyPr wrap="square">
            <a:spAutoFit/>
          </a:bodyPr>
          <a:lstStyle/>
          <a:p>
            <a:r>
              <a:rPr lang="en-IN" sz="1200" dirty="0">
                <a:ln>
                  <a:solidFill>
                    <a:schemeClr val="tx1"/>
                  </a:solidFill>
                </a:ln>
              </a:rPr>
              <a:t>True parameter values used for generating the Input data for standard test:</a:t>
            </a:r>
            <a:br>
              <a:rPr lang="en-IN" sz="1200" dirty="0">
                <a:ln>
                  <a:solidFill>
                    <a:schemeClr val="tx1"/>
                  </a:solidFill>
                </a:ln>
              </a:rPr>
            </a:br>
            <a:r>
              <a:rPr lang="en-IN" sz="1200" dirty="0">
                <a:ln>
                  <a:solidFill>
                    <a:schemeClr val="tx1"/>
                  </a:solidFill>
                </a:ln>
              </a:rPr>
              <a:t>H2O – 0.34%</a:t>
            </a:r>
            <a:br>
              <a:rPr lang="en-IN" sz="1200" dirty="0">
                <a:ln>
                  <a:solidFill>
                    <a:schemeClr val="tx1"/>
                  </a:solidFill>
                </a:ln>
              </a:rPr>
            </a:br>
            <a:r>
              <a:rPr lang="en-IN" sz="1200" dirty="0">
                <a:ln>
                  <a:solidFill>
                    <a:schemeClr val="tx1"/>
                  </a:solidFill>
                </a:ln>
              </a:rPr>
              <a:t>radius – 1.2 </a:t>
            </a:r>
            <a:r>
              <a:rPr lang="en-IN" sz="1200" dirty="0" err="1">
                <a:ln>
                  <a:solidFill>
                    <a:schemeClr val="tx1"/>
                  </a:solidFill>
                </a:ln>
              </a:rPr>
              <a:t>R_jup</a:t>
            </a:r>
            <a:r>
              <a:rPr lang="en-IN" sz="1200" dirty="0">
                <a:ln>
                  <a:solidFill>
                    <a:schemeClr val="tx1"/>
                  </a:solidFill>
                </a:ln>
              </a:rPr>
              <a:t/>
            </a:r>
            <a:br>
              <a:rPr lang="en-IN" sz="1200" dirty="0">
                <a:ln>
                  <a:solidFill>
                    <a:schemeClr val="tx1"/>
                  </a:solidFill>
                </a:ln>
              </a:rPr>
            </a:br>
            <a:r>
              <a:rPr lang="en-IN" sz="1200" dirty="0" err="1">
                <a:ln>
                  <a:solidFill>
                    <a:schemeClr val="tx1"/>
                  </a:solidFill>
                </a:ln>
              </a:rPr>
              <a:t>Temperatue</a:t>
            </a:r>
            <a:r>
              <a:rPr lang="en-IN" sz="1200" dirty="0">
                <a:ln>
                  <a:solidFill>
                    <a:schemeClr val="tx1"/>
                  </a:solidFill>
                </a:ln>
              </a:rPr>
              <a:t> – 1200 </a:t>
            </a:r>
            <a:r>
              <a:rPr lang="en-IN" sz="1200" dirty="0" smtClean="0">
                <a:ln>
                  <a:solidFill>
                    <a:schemeClr val="tx1"/>
                  </a:solidFill>
                </a:ln>
              </a:rPr>
              <a:t>k</a:t>
            </a:r>
            <a:br>
              <a:rPr lang="en-IN" sz="1200" dirty="0" smtClean="0">
                <a:ln>
                  <a:solidFill>
                    <a:schemeClr val="tx1"/>
                  </a:solidFill>
                </a:ln>
              </a:rPr>
            </a:br>
            <a:r>
              <a:rPr lang="en-IN" sz="1200" dirty="0" smtClean="0">
                <a:ln>
                  <a:solidFill>
                    <a:schemeClr val="tx1"/>
                  </a:solidFill>
                </a:ln>
              </a:rPr>
              <a:t>N2O --- -9.8</a:t>
            </a:r>
          </a:p>
          <a:p>
            <a:endParaRPr lang="en-IN" sz="1200" dirty="0"/>
          </a:p>
        </p:txBody>
      </p:sp>
    </p:spTree>
    <p:extLst>
      <p:ext uri="{BB962C8B-B14F-4D97-AF65-F5344CB8AC3E}">
        <p14:creationId xmlns:p14="http://schemas.microsoft.com/office/powerpoint/2010/main" val="1714575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0EE32C-E76D-45F1-97C5-4FC1D4D830BE}" type="slidenum">
              <a:rPr lang="en-IN" smtClean="0"/>
              <a:t>18</a:t>
            </a:fld>
            <a:endParaRPr lang="en-IN"/>
          </a:p>
        </p:txBody>
      </p:sp>
      <p:sp>
        <p:nvSpPr>
          <p:cNvPr id="3" name="TextBox 2"/>
          <p:cNvSpPr txBox="1"/>
          <p:nvPr/>
        </p:nvSpPr>
        <p:spPr>
          <a:xfrm>
            <a:off x="1358132" y="2637323"/>
            <a:ext cx="9326880" cy="830997"/>
          </a:xfrm>
          <a:prstGeom prst="rect">
            <a:avLst/>
          </a:prstGeom>
          <a:noFill/>
          <a:effectLst>
            <a:innerShdw blurRad="63500" dist="50800" dir="16200000">
              <a:prstClr val="black">
                <a:alpha val="50000"/>
              </a:prstClr>
            </a:innerShdw>
            <a:reflection blurRad="6350" stA="50000" endA="300" endPos="55000" dir="5400000" sy="-100000" algn="bl" rotWithShape="0"/>
          </a:effectLst>
        </p:spPr>
        <p:txBody>
          <a:bodyPr wrap="square" rtlCol="0">
            <a:spAutoFit/>
          </a:bodyPr>
          <a:lstStyle/>
          <a:p>
            <a:r>
              <a:rPr lang="en-IN" sz="4800" b="1" dirty="0" smtClean="0">
                <a:solidFill>
                  <a:schemeClr val="bg1"/>
                </a:solidFill>
                <a:latin typeface="+mj-lt"/>
              </a:rPr>
              <a:t>Alternative Techniques?</a:t>
            </a:r>
            <a:r>
              <a:rPr lang="en-IN" sz="4800" b="1" dirty="0" smtClean="0">
                <a:latin typeface="+mj-lt"/>
              </a:rPr>
              <a:t>?</a:t>
            </a:r>
            <a:endParaRPr lang="en-IN" sz="4800" b="1" dirty="0">
              <a:latin typeface="+mj-lt"/>
            </a:endParaRPr>
          </a:p>
        </p:txBody>
      </p:sp>
    </p:spTree>
    <p:extLst>
      <p:ext uri="{BB962C8B-B14F-4D97-AF65-F5344CB8AC3E}">
        <p14:creationId xmlns:p14="http://schemas.microsoft.com/office/powerpoint/2010/main" val="2550131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4231974" y="5220110"/>
            <a:ext cx="3848298" cy="1050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Oval 11"/>
          <p:cNvSpPr/>
          <p:nvPr/>
        </p:nvSpPr>
        <p:spPr>
          <a:xfrm>
            <a:off x="4146264" y="1132958"/>
            <a:ext cx="4061860" cy="122240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p:cNvSpPr>
            <a:spLocks noGrp="1"/>
          </p:cNvSpPr>
          <p:nvPr>
            <p:ph type="sldNum" sz="quarter" idx="12"/>
          </p:nvPr>
        </p:nvSpPr>
        <p:spPr/>
        <p:txBody>
          <a:bodyPr/>
          <a:lstStyle/>
          <a:p>
            <a:fld id="{0F0EE32C-E76D-45F1-97C5-4FC1D4D830BE}" type="slidenum">
              <a:rPr lang="en-IN" smtClean="0"/>
              <a:t>19</a:t>
            </a:fld>
            <a:endParaRPr lang="en-IN"/>
          </a:p>
        </p:txBody>
      </p:sp>
      <p:pic>
        <p:nvPicPr>
          <p:cNvPr id="10" name="Picture 9"/>
          <p:cNvPicPr>
            <a:picLocks noChangeAspect="1"/>
          </p:cNvPicPr>
          <p:nvPr/>
        </p:nvPicPr>
        <p:blipFill>
          <a:blip r:embed="rId4"/>
          <a:stretch>
            <a:fillRect/>
          </a:stretch>
        </p:blipFill>
        <p:spPr>
          <a:xfrm>
            <a:off x="379172" y="1408007"/>
            <a:ext cx="3481716" cy="704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p:cNvSpPr txBox="1"/>
          <p:nvPr/>
        </p:nvSpPr>
        <p:spPr>
          <a:xfrm>
            <a:off x="598307" y="3637031"/>
            <a:ext cx="4163494" cy="369332"/>
          </a:xfrm>
          <a:prstGeom prst="rect">
            <a:avLst/>
          </a:prstGeom>
          <a:noFill/>
          <a:scene3d>
            <a:camera prst="perspectiveBelow"/>
            <a:lightRig rig="threePt" dir="t"/>
          </a:scene3d>
        </p:spPr>
        <p:txBody>
          <a:bodyPr wrap="square" rtlCol="0">
            <a:spAutoFit/>
          </a:bodyPr>
          <a:lstStyle/>
          <a:p>
            <a:r>
              <a:rPr lang="en-IN" dirty="0">
                <a:solidFill>
                  <a:schemeClr val="bg1"/>
                </a:solidFill>
              </a:rPr>
              <a:t>N</a:t>
            </a:r>
            <a:r>
              <a:rPr lang="en-IN" dirty="0" smtClean="0">
                <a:solidFill>
                  <a:schemeClr val="bg1"/>
                </a:solidFill>
              </a:rPr>
              <a:t> DIMENSIONAL INTEGRAL</a:t>
            </a:r>
            <a:endParaRPr lang="en-IN" dirty="0">
              <a:solidFill>
                <a:schemeClr val="bg1"/>
              </a:solidFill>
            </a:endParaRPr>
          </a:p>
        </p:txBody>
      </p:sp>
      <p:sp>
        <p:nvSpPr>
          <p:cNvPr id="16" name="TextBox 15"/>
          <p:cNvSpPr txBox="1"/>
          <p:nvPr/>
        </p:nvSpPr>
        <p:spPr>
          <a:xfrm>
            <a:off x="8584983" y="3637034"/>
            <a:ext cx="3301466" cy="369332"/>
          </a:xfrm>
          <a:prstGeom prst="rect">
            <a:avLst/>
          </a:prstGeom>
          <a:noFill/>
        </p:spPr>
        <p:txBody>
          <a:bodyPr wrap="square" rtlCol="0">
            <a:spAutoFit/>
          </a:bodyPr>
          <a:lstStyle/>
          <a:p>
            <a:r>
              <a:rPr lang="en-IN" dirty="0" smtClean="0">
                <a:solidFill>
                  <a:schemeClr val="bg1"/>
                </a:solidFill>
              </a:rPr>
              <a:t>1 DIMENSIONAL INTEGRAL</a:t>
            </a:r>
            <a:endParaRPr lang="en-IN" dirty="0">
              <a:solidFill>
                <a:schemeClr val="bg1"/>
              </a:solidFill>
            </a:endParaRPr>
          </a:p>
        </p:txBody>
      </p:sp>
      <p:sp>
        <p:nvSpPr>
          <p:cNvPr id="17" name="Down Arrow 16"/>
          <p:cNvSpPr/>
          <p:nvPr/>
        </p:nvSpPr>
        <p:spPr>
          <a:xfrm rot="16200000">
            <a:off x="5763316" y="1496788"/>
            <a:ext cx="798896" cy="4649821"/>
          </a:xfrm>
          <a:prstGeom prst="downArrow">
            <a:avLst>
              <a:gd name="adj1" fmla="val 662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2452607" y="58633"/>
            <a:ext cx="7122694" cy="830997"/>
          </a:xfrm>
          <a:prstGeom prst="rect">
            <a:avLst/>
          </a:prstGeom>
          <a:noFill/>
        </p:spPr>
        <p:txBody>
          <a:bodyPr wrap="square" rtlCol="0">
            <a:spAutoFit/>
          </a:bodyPr>
          <a:lstStyle/>
          <a:p>
            <a:pPr algn="ctr"/>
            <a:r>
              <a:rPr lang="en-IN" sz="4800" b="1" dirty="0" smtClean="0">
                <a:solidFill>
                  <a:schemeClr val="bg1"/>
                </a:solidFill>
              </a:rPr>
              <a:t>NESTED SAMPLING</a:t>
            </a:r>
            <a:endParaRPr lang="en-IN" sz="4800" b="1" dirty="0">
              <a:solidFill>
                <a:schemeClr val="bg1"/>
              </a:solidFill>
            </a:endParaRPr>
          </a:p>
        </p:txBody>
      </p:sp>
      <p:sp>
        <p:nvSpPr>
          <p:cNvPr id="22" name="TextBox 21"/>
          <p:cNvSpPr txBox="1"/>
          <p:nvPr/>
        </p:nvSpPr>
        <p:spPr>
          <a:xfrm>
            <a:off x="7957151" y="5004402"/>
            <a:ext cx="1193533" cy="1569660"/>
          </a:xfrm>
          <a:prstGeom prst="rect">
            <a:avLst/>
          </a:prstGeom>
          <a:noFill/>
        </p:spPr>
        <p:txBody>
          <a:bodyPr wrap="square" rtlCol="0">
            <a:spAutoFit/>
          </a:bodyPr>
          <a:lstStyle/>
          <a:p>
            <a:r>
              <a:rPr lang="en-IN" sz="9600" b="1" dirty="0" smtClean="0">
                <a:solidFill>
                  <a:schemeClr val="bg1"/>
                </a:solidFill>
                <a:latin typeface="Algerian" panose="04020705040A02060702" pitchFamily="82" charset="0"/>
              </a:rPr>
              <a:t>?</a:t>
            </a:r>
            <a:endParaRPr lang="en-IN" sz="9600" b="1" dirty="0">
              <a:solidFill>
                <a:schemeClr val="bg1"/>
              </a:solidFill>
              <a:latin typeface="Algerian" panose="04020705040A02060702" pitchFamily="82" charset="0"/>
            </a:endParaRPr>
          </a:p>
        </p:txBody>
      </p:sp>
      <p:sp>
        <p:nvSpPr>
          <p:cNvPr id="23" name="TextBox 22"/>
          <p:cNvSpPr txBox="1"/>
          <p:nvPr/>
        </p:nvSpPr>
        <p:spPr>
          <a:xfrm>
            <a:off x="4542244" y="3354330"/>
            <a:ext cx="3269897" cy="908864"/>
          </a:xfrm>
          <a:prstGeom prst="ellipse">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IN" dirty="0" smtClean="0">
                <a:latin typeface="Arial" panose="020B0604020202020204" pitchFamily="34" charset="0"/>
                <a:cs typeface="Arial" panose="020B0604020202020204" pitchFamily="34" charset="0"/>
              </a:rPr>
              <a:t>X(</a:t>
            </a:r>
            <a:r>
              <a:rPr lang="en-IN" dirty="0" smtClean="0">
                <a:latin typeface="Bahnschrift" panose="020B0502040204020203" pitchFamily="34" charset="0"/>
                <a:cs typeface="Arial" panose="020B0604020202020204" pitchFamily="34" charset="0"/>
              </a:rPr>
              <a:t>l</a:t>
            </a:r>
            <a:r>
              <a:rPr lang="en-IN" dirty="0" smtClean="0">
                <a:latin typeface="Arial" panose="020B0604020202020204" pitchFamily="34" charset="0"/>
                <a:cs typeface="Arial" panose="020B0604020202020204" pitchFamily="34" charset="0"/>
              </a:rPr>
              <a:t>) – Restricted Prior mass</a:t>
            </a:r>
            <a:endParaRPr lang="en-IN" dirty="0">
              <a:latin typeface="Arial" panose="020B0604020202020204" pitchFamily="34" charset="0"/>
              <a:cs typeface="Arial" panose="020B0604020202020204" pitchFamily="34" charset="0"/>
            </a:endParaRPr>
          </a:p>
        </p:txBody>
      </p:sp>
      <p:sp>
        <p:nvSpPr>
          <p:cNvPr id="29" name="TextBox 28"/>
          <p:cNvSpPr txBox="1"/>
          <p:nvPr/>
        </p:nvSpPr>
        <p:spPr>
          <a:xfrm>
            <a:off x="1617045" y="1530417"/>
            <a:ext cx="1434164" cy="442762"/>
          </a:xfrm>
          <a:prstGeom prst="rect">
            <a:avLst/>
          </a:prstGeom>
          <a:solidFill>
            <a:schemeClr val="bg1"/>
          </a:solidFill>
        </p:spPr>
        <p:txBody>
          <a:bodyPr wrap="square" rtlCol="0">
            <a:spAutoFit/>
          </a:bodyPr>
          <a:lstStyle/>
          <a:p>
            <a:endParaRPr lang="en-IN"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0875" y="1564603"/>
            <a:ext cx="818439" cy="408576"/>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8900" y="1564603"/>
            <a:ext cx="742309" cy="408576"/>
          </a:xfrm>
          <a:prstGeom prst="rect">
            <a:avLst/>
          </a:prstGeom>
        </p:spPr>
      </p:pic>
      <p:sp>
        <p:nvSpPr>
          <p:cNvPr id="32" name="TextBox 31"/>
          <p:cNvSpPr txBox="1"/>
          <p:nvPr/>
        </p:nvSpPr>
        <p:spPr>
          <a:xfrm>
            <a:off x="3051210" y="1530416"/>
            <a:ext cx="598356" cy="442763"/>
          </a:xfrm>
          <a:prstGeom prst="rect">
            <a:avLst/>
          </a:prstGeom>
          <a:solidFill>
            <a:schemeClr val="bg1"/>
          </a:solidFill>
        </p:spPr>
        <p:txBody>
          <a:bodyPr wrap="square" rtlCol="0">
            <a:spAutoFit/>
          </a:bodyPr>
          <a:lstStyle/>
          <a:p>
            <a:endParaRPr lang="en-IN" dirty="0"/>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4353" y="1564603"/>
            <a:ext cx="542857" cy="408576"/>
          </a:xfrm>
          <a:prstGeom prst="rect">
            <a:avLst/>
          </a:prstGeom>
        </p:spPr>
      </p:pic>
      <p:pic>
        <p:nvPicPr>
          <p:cNvPr id="36" name="Content Placeholder 35"/>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4491479" y="1373653"/>
            <a:ext cx="3371429" cy="790476"/>
          </a:xfrm>
        </p:spPr>
      </p:pic>
      <p:sp>
        <p:nvSpPr>
          <p:cNvPr id="37" name="Rounded Rectangle 36"/>
          <p:cNvSpPr/>
          <p:nvPr/>
        </p:nvSpPr>
        <p:spPr>
          <a:xfrm>
            <a:off x="8599793" y="1235525"/>
            <a:ext cx="3271846" cy="88807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5380" y="1272241"/>
            <a:ext cx="2521069" cy="738144"/>
          </a:xfrm>
          <a:prstGeom prst="rect">
            <a:avLst/>
          </a:prstGeom>
        </p:spPr>
      </p:pic>
      <p:sp>
        <p:nvSpPr>
          <p:cNvPr id="39" name="TextBox 38"/>
          <p:cNvSpPr txBox="1"/>
          <p:nvPr/>
        </p:nvSpPr>
        <p:spPr>
          <a:xfrm>
            <a:off x="8631271" y="1344052"/>
            <a:ext cx="734107" cy="523220"/>
          </a:xfrm>
          <a:prstGeom prst="rect">
            <a:avLst/>
          </a:prstGeom>
          <a:noFill/>
        </p:spPr>
        <p:txBody>
          <a:bodyPr wrap="square" rtlCol="0">
            <a:spAutoFit/>
          </a:bodyPr>
          <a:lstStyle/>
          <a:p>
            <a:r>
              <a:rPr lang="en-IN" sz="2800" dirty="0" smtClean="0"/>
              <a:t>Z</a:t>
            </a:r>
            <a:r>
              <a:rPr lang="en-IN" dirty="0" smtClean="0"/>
              <a:t> </a:t>
            </a:r>
            <a:r>
              <a:rPr lang="en-IN" sz="2800" dirty="0" smtClean="0"/>
              <a:t>=</a:t>
            </a:r>
            <a:endParaRPr lang="en-IN" sz="2800" dirty="0"/>
          </a:p>
        </p:txBody>
      </p:sp>
      <p:sp>
        <p:nvSpPr>
          <p:cNvPr id="41" name="TextBox 40"/>
          <p:cNvSpPr txBox="1"/>
          <p:nvPr/>
        </p:nvSpPr>
        <p:spPr>
          <a:xfrm>
            <a:off x="5836091" y="5572083"/>
            <a:ext cx="286922" cy="369332"/>
          </a:xfrm>
          <a:prstGeom prst="rect">
            <a:avLst/>
          </a:prstGeom>
          <a:solidFill>
            <a:schemeClr val="bg1"/>
          </a:solidFill>
        </p:spPr>
        <p:txBody>
          <a:bodyPr wrap="square" rtlCol="0">
            <a:spAutoFit/>
          </a:bodyPr>
          <a:lstStyle/>
          <a:p>
            <a:endParaRPr lang="en-IN" dirty="0"/>
          </a:p>
        </p:txBody>
      </p:sp>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89680" y="5646909"/>
            <a:ext cx="333333" cy="266667"/>
          </a:xfrm>
          <a:prstGeom prst="rect">
            <a:avLst/>
          </a:prstGeom>
        </p:spPr>
      </p:pic>
      <p:sp>
        <p:nvSpPr>
          <p:cNvPr id="43" name="Oval 42"/>
          <p:cNvSpPr/>
          <p:nvPr/>
        </p:nvSpPr>
        <p:spPr>
          <a:xfrm>
            <a:off x="6118934" y="5384243"/>
            <a:ext cx="1919650" cy="809979"/>
          </a:xfrm>
          <a:prstGeom prst="ellipse">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Picture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1368" y="4049039"/>
            <a:ext cx="3071914" cy="2524429"/>
          </a:xfrm>
          <a:prstGeom prst="rect">
            <a:avLst/>
          </a:prstGeom>
        </p:spPr>
      </p:pic>
      <p:sp>
        <p:nvSpPr>
          <p:cNvPr id="46" name="TextBox 45"/>
          <p:cNvSpPr txBox="1"/>
          <p:nvPr/>
        </p:nvSpPr>
        <p:spPr>
          <a:xfrm>
            <a:off x="9996740" y="4221148"/>
            <a:ext cx="1365528" cy="738664"/>
          </a:xfrm>
          <a:prstGeom prst="rect">
            <a:avLst/>
          </a:prstGeom>
          <a:solidFill>
            <a:schemeClr val="bg1"/>
          </a:solidFill>
        </p:spPr>
        <p:txBody>
          <a:bodyPr wrap="square" rtlCol="0">
            <a:spAutoFit/>
          </a:bodyPr>
          <a:lstStyle/>
          <a:p>
            <a:pPr algn="ctr"/>
            <a:r>
              <a:rPr lang="en-IN" sz="1400" b="1" dirty="0" smtClean="0">
                <a:latin typeface="Arial Black" panose="020B0A04020102020204" pitchFamily="34" charset="0"/>
              </a:rPr>
              <a:t>ORDER STATISTICS  !!</a:t>
            </a:r>
            <a:endParaRPr lang="en-IN" sz="1400" b="1" dirty="0">
              <a:latin typeface="Arial Black" panose="020B0A04020102020204" pitchFamily="34" charset="0"/>
            </a:endParaRPr>
          </a:p>
        </p:txBody>
      </p:sp>
    </p:spTree>
    <p:extLst>
      <p:ext uri="{BB962C8B-B14F-4D97-AF65-F5344CB8AC3E}">
        <p14:creationId xmlns:p14="http://schemas.microsoft.com/office/powerpoint/2010/main" val="1117623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95;g294151154c3_1_6">
            <a:extLst>
              <a:ext uri="{FF2B5EF4-FFF2-40B4-BE49-F238E27FC236}">
                <a16:creationId xmlns:a16="http://schemas.microsoft.com/office/drawing/2014/main" id="{8467DFF2-FA72-2D77-A8CD-F44AC45C3184}"/>
              </a:ext>
            </a:extLst>
          </p:cNvPr>
          <p:cNvSpPr txBox="1"/>
          <p:nvPr/>
        </p:nvSpPr>
        <p:spPr>
          <a:xfrm>
            <a:off x="3882150" y="450615"/>
            <a:ext cx="4427700" cy="8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smtClean="0">
                <a:solidFill>
                  <a:srgbClr val="002060"/>
                </a:solidFill>
                <a:ea typeface="Arial Black"/>
                <a:cs typeface="Arial Black"/>
                <a:sym typeface="Arial Black"/>
              </a:rPr>
              <a:t>OVERVIEW</a:t>
            </a:r>
            <a:endParaRPr sz="3600" b="1" dirty="0">
              <a:solidFill>
                <a:srgbClr val="002060"/>
              </a:solidFill>
              <a:ea typeface="Arial Black"/>
              <a:cs typeface="Arial Black"/>
              <a:sym typeface="Arial Black"/>
            </a:endParaRPr>
          </a:p>
        </p:txBody>
      </p:sp>
      <p:sp>
        <p:nvSpPr>
          <p:cNvPr id="5" name="Google Shape;96;g294151154c3_1_6">
            <a:extLst>
              <a:ext uri="{FF2B5EF4-FFF2-40B4-BE49-F238E27FC236}">
                <a16:creationId xmlns:a16="http://schemas.microsoft.com/office/drawing/2014/main" id="{2A45D1B4-3EDF-8A8A-8927-AC17589F3630}"/>
              </a:ext>
            </a:extLst>
          </p:cNvPr>
          <p:cNvSpPr txBox="1"/>
          <p:nvPr/>
        </p:nvSpPr>
        <p:spPr>
          <a:xfrm>
            <a:off x="1479605" y="1012368"/>
            <a:ext cx="8478300" cy="4031690"/>
          </a:xfrm>
          <a:prstGeom prst="rect">
            <a:avLst/>
          </a:prstGeom>
          <a:noFill/>
          <a:ln>
            <a:noFill/>
          </a:ln>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SzPts val="2100"/>
              <a:buAutoNum type="arabicPeriod"/>
            </a:pPr>
            <a:r>
              <a:rPr lang="en-US" sz="2800" b="1" dirty="0"/>
              <a:t>Introduction</a:t>
            </a:r>
            <a:endParaRPr sz="2800" b="1" dirty="0"/>
          </a:p>
          <a:p>
            <a:pPr marL="457200" lvl="0" indent="-361950" algn="l" rtl="0">
              <a:lnSpc>
                <a:spcPct val="150000"/>
              </a:lnSpc>
              <a:spcBef>
                <a:spcPts val="0"/>
              </a:spcBef>
              <a:spcAft>
                <a:spcPts val="0"/>
              </a:spcAft>
              <a:buSzPts val="2100"/>
              <a:buAutoNum type="arabicPeriod"/>
            </a:pPr>
            <a:r>
              <a:rPr lang="en-US" sz="2800" b="1" dirty="0" smtClean="0"/>
              <a:t>Methods and Results</a:t>
            </a:r>
          </a:p>
          <a:p>
            <a:pPr marL="552450" lvl="0" indent="-457200" algn="l" rtl="0">
              <a:lnSpc>
                <a:spcPct val="150000"/>
              </a:lnSpc>
              <a:spcBef>
                <a:spcPts val="0"/>
              </a:spcBef>
              <a:spcAft>
                <a:spcPts val="0"/>
              </a:spcAft>
              <a:buSzPts val="2100"/>
              <a:buFont typeface="Arial" panose="020B0604020202020204" pitchFamily="34" charset="0"/>
              <a:buChar char="•"/>
            </a:pPr>
            <a:r>
              <a:rPr lang="en-US" sz="2800" b="1" dirty="0" smtClean="0"/>
              <a:t>Markov Chain Monte </a:t>
            </a:r>
            <a:r>
              <a:rPr lang="en-US" sz="2800" b="1" dirty="0"/>
              <a:t>C</a:t>
            </a:r>
            <a:r>
              <a:rPr lang="en-US" sz="2800" b="1" dirty="0" smtClean="0"/>
              <a:t>arlo Technique</a:t>
            </a:r>
            <a:endParaRPr lang="en-US" sz="2800" b="1" dirty="0"/>
          </a:p>
          <a:p>
            <a:pPr marL="552450" lvl="0" indent="-457200" algn="l" rtl="0">
              <a:lnSpc>
                <a:spcPct val="150000"/>
              </a:lnSpc>
              <a:spcBef>
                <a:spcPts val="0"/>
              </a:spcBef>
              <a:spcAft>
                <a:spcPts val="0"/>
              </a:spcAft>
              <a:buSzPts val="2100"/>
              <a:buFont typeface="Arial" panose="020B0604020202020204" pitchFamily="34" charset="0"/>
              <a:buChar char="•"/>
            </a:pPr>
            <a:r>
              <a:rPr lang="en-US" sz="2800" b="1" dirty="0" smtClean="0"/>
              <a:t>Nested Sampling Technique</a:t>
            </a:r>
          </a:p>
          <a:p>
            <a:pPr marL="95250" lvl="0" algn="l" rtl="0">
              <a:lnSpc>
                <a:spcPct val="150000"/>
              </a:lnSpc>
              <a:spcBef>
                <a:spcPts val="0"/>
              </a:spcBef>
              <a:spcAft>
                <a:spcPts val="0"/>
              </a:spcAft>
              <a:buSzPts val="2100"/>
            </a:pPr>
            <a:r>
              <a:rPr lang="en-US" sz="2800" b="1" dirty="0" smtClean="0"/>
              <a:t>3. Conclusions</a:t>
            </a:r>
          </a:p>
          <a:p>
            <a:pPr marL="95250" lvl="0" algn="l" rtl="0">
              <a:lnSpc>
                <a:spcPct val="150000"/>
              </a:lnSpc>
              <a:spcBef>
                <a:spcPts val="0"/>
              </a:spcBef>
              <a:spcAft>
                <a:spcPts val="0"/>
              </a:spcAft>
              <a:buSzPts val="2100"/>
            </a:pPr>
            <a:r>
              <a:rPr lang="en-US" sz="2800" b="1" dirty="0" smtClean="0"/>
              <a:t>4. Acknowledgment</a:t>
            </a:r>
            <a:br>
              <a:rPr lang="en-US" sz="2800" b="1" dirty="0" smtClean="0"/>
            </a:br>
            <a:r>
              <a:rPr lang="en-US" sz="4000" b="1" dirty="0" smtClean="0"/>
              <a:t>Questions</a:t>
            </a:r>
            <a:r>
              <a:rPr lang="en-US" sz="2800" b="1" dirty="0" smtClean="0"/>
              <a:t>!</a:t>
            </a:r>
          </a:p>
          <a:p>
            <a:pPr marL="95250" lvl="0" algn="l" rtl="0">
              <a:lnSpc>
                <a:spcPct val="150000"/>
              </a:lnSpc>
              <a:spcBef>
                <a:spcPts val="0"/>
              </a:spcBef>
              <a:spcAft>
                <a:spcPts val="0"/>
              </a:spcAft>
              <a:buSzPts val="2100"/>
            </a:pPr>
            <a:endParaRPr lang="en-US" sz="2800" b="1" dirty="0" smtClean="0"/>
          </a:p>
          <a:p>
            <a:pPr marL="95250" lvl="0" algn="l" rtl="0">
              <a:lnSpc>
                <a:spcPct val="150000"/>
              </a:lnSpc>
              <a:spcBef>
                <a:spcPts val="0"/>
              </a:spcBef>
              <a:spcAft>
                <a:spcPts val="0"/>
              </a:spcAft>
              <a:buSzPts val="2100"/>
            </a:pPr>
            <a:endParaRPr sz="2800" dirty="0"/>
          </a:p>
        </p:txBody>
      </p:sp>
      <p:sp>
        <p:nvSpPr>
          <p:cNvPr id="6" name="Slide Number Placeholder 5">
            <a:extLst>
              <a:ext uri="{FF2B5EF4-FFF2-40B4-BE49-F238E27FC236}">
                <a16:creationId xmlns:a16="http://schemas.microsoft.com/office/drawing/2014/main" id="{E9E26C36-5B99-FBAC-F66B-903A5557FA32}"/>
              </a:ext>
            </a:extLst>
          </p:cNvPr>
          <p:cNvSpPr>
            <a:spLocks noGrp="1"/>
          </p:cNvSpPr>
          <p:nvPr>
            <p:ph type="sldNum" sz="quarter" idx="12"/>
          </p:nvPr>
        </p:nvSpPr>
        <p:spPr/>
        <p:txBody>
          <a:bodyPr/>
          <a:lstStyle/>
          <a:p>
            <a:fld id="{F67CF3BA-2E0E-4356-B9EB-CDF09885C0F9}" type="slidenum">
              <a:rPr lang="en-IN" smtClean="0"/>
              <a:pPr/>
              <a:t>2</a:t>
            </a:fld>
            <a:endParaRPr lang="en-IN" dirty="0"/>
          </a:p>
        </p:txBody>
      </p:sp>
    </p:spTree>
    <p:extLst>
      <p:ext uri="{BB962C8B-B14F-4D97-AF65-F5344CB8AC3E}">
        <p14:creationId xmlns:p14="http://schemas.microsoft.com/office/powerpoint/2010/main" val="20458998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57999"/>
          </a:xfrm>
          <a:prstGeom prst="rect">
            <a:avLst/>
          </a:prstGeom>
        </p:spPr>
      </p:pic>
      <p:sp>
        <p:nvSpPr>
          <p:cNvPr id="2" name="Slide Number Placeholder 1"/>
          <p:cNvSpPr>
            <a:spLocks noGrp="1"/>
          </p:cNvSpPr>
          <p:nvPr>
            <p:ph type="sldNum" sz="quarter" idx="12"/>
          </p:nvPr>
        </p:nvSpPr>
        <p:spPr/>
        <p:txBody>
          <a:bodyPr/>
          <a:lstStyle/>
          <a:p>
            <a:fld id="{0F0EE32C-E76D-45F1-97C5-4FC1D4D830BE}" type="slidenum">
              <a:rPr lang="en-IN" smtClean="0"/>
              <a:t>20</a:t>
            </a:fld>
            <a:endParaRPr lang="en-IN"/>
          </a:p>
        </p:txBody>
      </p:sp>
      <p:sp>
        <p:nvSpPr>
          <p:cNvPr id="3" name="TextBox 2"/>
          <p:cNvSpPr txBox="1"/>
          <p:nvPr/>
        </p:nvSpPr>
        <p:spPr>
          <a:xfrm>
            <a:off x="1823875" y="142387"/>
            <a:ext cx="12618720" cy="523220"/>
          </a:xfrm>
          <a:prstGeom prst="rect">
            <a:avLst/>
          </a:prstGeom>
          <a:noFill/>
        </p:spPr>
        <p:txBody>
          <a:bodyPr wrap="square" rtlCol="0">
            <a:spAutoFit/>
          </a:bodyPr>
          <a:lstStyle/>
          <a:p>
            <a:r>
              <a:rPr lang="en-IN" sz="2800" b="1" dirty="0" smtClean="0">
                <a:effectLst>
                  <a:innerShdw blurRad="63500" dist="50800" dir="18900000">
                    <a:prstClr val="black">
                      <a:alpha val="50000"/>
                    </a:prstClr>
                  </a:innerShdw>
                </a:effectLst>
              </a:rPr>
              <a:t>What do we know about the posterior distributions?</a:t>
            </a:r>
            <a:endParaRPr lang="en-IN" sz="2800" b="1" dirty="0">
              <a:effectLst>
                <a:innerShdw blurRad="63500" dist="50800" dir="18900000">
                  <a:prstClr val="black">
                    <a:alpha val="50000"/>
                  </a:prstClr>
                </a:innerShdw>
              </a:effectLst>
            </a:endParaRPr>
          </a:p>
        </p:txBody>
      </p:sp>
      <p:sp>
        <p:nvSpPr>
          <p:cNvPr id="5" name="TextBox 4"/>
          <p:cNvSpPr txBox="1"/>
          <p:nvPr/>
        </p:nvSpPr>
        <p:spPr>
          <a:xfrm>
            <a:off x="6953693" y="6304547"/>
            <a:ext cx="4981633" cy="400110"/>
          </a:xfrm>
          <a:prstGeom prst="rect">
            <a:avLst/>
          </a:prstGeom>
          <a:noFill/>
        </p:spPr>
        <p:txBody>
          <a:bodyPr wrap="square" rtlCol="0">
            <a:spAutoFit/>
          </a:bodyPr>
          <a:lstStyle/>
          <a:p>
            <a:r>
              <a:rPr lang="en-IN" sz="1000" dirty="0" smtClean="0">
                <a:solidFill>
                  <a:srgbClr val="FF0000"/>
                </a:solidFill>
              </a:rPr>
              <a:t>Source: </a:t>
            </a:r>
            <a:r>
              <a:rPr lang="en-US" sz="1000" dirty="0" err="1">
                <a:solidFill>
                  <a:srgbClr val="FF0000"/>
                </a:solidFill>
              </a:rPr>
              <a:t>MULTINEST:an</a:t>
            </a:r>
            <a:r>
              <a:rPr lang="en-US" sz="1000" dirty="0">
                <a:solidFill>
                  <a:srgbClr val="FF0000"/>
                </a:solidFill>
              </a:rPr>
              <a:t> efficient and robust Bayesian inference tool for cosmology and particle physics</a:t>
            </a:r>
            <a:endParaRPr lang="en-IN" sz="1000" dirty="0">
              <a:solidFill>
                <a:srgbClr val="FF0000"/>
              </a:solidFill>
            </a:endParaRPr>
          </a:p>
        </p:txBody>
      </p:sp>
    </p:spTree>
    <p:extLst>
      <p:ext uri="{BB962C8B-B14F-4D97-AF65-F5344CB8AC3E}">
        <p14:creationId xmlns:p14="http://schemas.microsoft.com/office/powerpoint/2010/main" val="39108490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0EE32C-E76D-45F1-97C5-4FC1D4D830BE}" type="slidenum">
              <a:rPr lang="en-IN" smtClean="0"/>
              <a:t>21</a:t>
            </a:fld>
            <a:endParaRPr lang="en-IN"/>
          </a:p>
        </p:txBody>
      </p:sp>
      <p:sp>
        <p:nvSpPr>
          <p:cNvPr id="3" name="Rectangle 2"/>
          <p:cNvSpPr/>
          <p:nvPr/>
        </p:nvSpPr>
        <p:spPr>
          <a:xfrm>
            <a:off x="1488558" y="1924494"/>
            <a:ext cx="7793666" cy="2800767"/>
          </a:xfrm>
          <a:prstGeom prst="rect">
            <a:avLst/>
          </a:prstGeom>
        </p:spPr>
        <p:txBody>
          <a:bodyPr wrap="square">
            <a:spAutoFit/>
          </a:bodyPr>
          <a:lstStyle/>
          <a:p>
            <a:r>
              <a:rPr lang="en-IN" sz="2200" dirty="0" smtClean="0">
                <a:solidFill>
                  <a:schemeClr val="bg1"/>
                </a:solidFill>
              </a:rPr>
              <a:t>Calculates </a:t>
            </a:r>
            <a:r>
              <a:rPr lang="en-IN" sz="2200" dirty="0">
                <a:solidFill>
                  <a:schemeClr val="bg1"/>
                </a:solidFill>
              </a:rPr>
              <a:t>the evidence with an associated error </a:t>
            </a:r>
            <a:r>
              <a:rPr lang="en-IN" sz="2200" dirty="0" smtClean="0">
                <a:solidFill>
                  <a:schemeClr val="bg1"/>
                </a:solidFill>
              </a:rPr>
              <a:t>estimate.</a:t>
            </a:r>
          </a:p>
          <a:p>
            <a:endParaRPr lang="en-IN" sz="2200" dirty="0" smtClean="0">
              <a:solidFill>
                <a:schemeClr val="bg1"/>
              </a:solidFill>
            </a:endParaRPr>
          </a:p>
          <a:p>
            <a:pPr marL="285750" indent="-285750">
              <a:buFont typeface="Arial" panose="020B0604020202020204" pitchFamily="34" charset="0"/>
              <a:buChar char="•"/>
            </a:pPr>
            <a:r>
              <a:rPr lang="en-IN" sz="2200" dirty="0" smtClean="0">
                <a:solidFill>
                  <a:schemeClr val="bg1"/>
                </a:solidFill>
              </a:rPr>
              <a:t>Produces </a:t>
            </a:r>
            <a:r>
              <a:rPr lang="en-IN" sz="2200" dirty="0">
                <a:solidFill>
                  <a:schemeClr val="bg1"/>
                </a:solidFill>
              </a:rPr>
              <a:t>posterior samples from distributions that may contain multiple </a:t>
            </a:r>
            <a:r>
              <a:rPr lang="en-IN" sz="2200" dirty="0" smtClean="0">
                <a:solidFill>
                  <a:schemeClr val="bg1"/>
                </a:solidFill>
              </a:rPr>
              <a:t>modes.</a:t>
            </a:r>
          </a:p>
          <a:p>
            <a:pPr marL="285750" indent="-285750">
              <a:buFont typeface="Arial" panose="020B0604020202020204" pitchFamily="34" charset="0"/>
              <a:buChar char="•"/>
            </a:pPr>
            <a:endParaRPr lang="en-IN" sz="2200" dirty="0" smtClean="0">
              <a:solidFill>
                <a:schemeClr val="bg1"/>
              </a:solidFill>
            </a:endParaRPr>
          </a:p>
          <a:p>
            <a:pPr marL="285750" indent="-285750">
              <a:buFont typeface="Arial" panose="020B0604020202020204" pitchFamily="34" charset="0"/>
              <a:buChar char="•"/>
            </a:pPr>
            <a:r>
              <a:rPr lang="en-IN" sz="2200" dirty="0" smtClean="0">
                <a:solidFill>
                  <a:schemeClr val="bg1"/>
                </a:solidFill>
              </a:rPr>
              <a:t>Handles </a:t>
            </a:r>
            <a:r>
              <a:rPr lang="en-IN" sz="2200" dirty="0">
                <a:solidFill>
                  <a:schemeClr val="bg1"/>
                </a:solidFill>
              </a:rPr>
              <a:t>pronounced (curving) degeneracies in high dimensions</a:t>
            </a:r>
            <a:r>
              <a:rPr lang="en-IN" sz="2200" dirty="0" smtClean="0">
                <a:solidFill>
                  <a:schemeClr val="bg1"/>
                </a:solidFill>
              </a:rPr>
              <a:t>.</a:t>
            </a:r>
            <a:endParaRPr lang="en-IN" sz="2200" dirty="0">
              <a:solidFill>
                <a:schemeClr val="bg1"/>
              </a:solidFill>
            </a:endParaRPr>
          </a:p>
        </p:txBody>
      </p:sp>
      <p:sp>
        <p:nvSpPr>
          <p:cNvPr id="4" name="TextBox 3"/>
          <p:cNvSpPr txBox="1"/>
          <p:nvPr/>
        </p:nvSpPr>
        <p:spPr>
          <a:xfrm>
            <a:off x="611763" y="1184378"/>
            <a:ext cx="12618720" cy="523220"/>
          </a:xfrm>
          <a:prstGeom prst="rect">
            <a:avLst/>
          </a:prstGeom>
          <a:noFill/>
        </p:spPr>
        <p:txBody>
          <a:bodyPr wrap="square" rtlCol="0">
            <a:spAutoFit/>
          </a:bodyPr>
          <a:lstStyle/>
          <a:p>
            <a:r>
              <a:rPr lang="en-IN" sz="2800" b="1" dirty="0" err="1" smtClean="0">
                <a:solidFill>
                  <a:schemeClr val="bg1"/>
                </a:solidFill>
                <a:effectLst>
                  <a:innerShdw blurRad="63500" dist="50800" dir="18900000">
                    <a:prstClr val="black">
                      <a:alpha val="50000"/>
                    </a:prstClr>
                  </a:innerShdw>
                </a:effectLst>
              </a:rPr>
              <a:t>pymultinest</a:t>
            </a:r>
            <a:endParaRPr lang="en-IN" sz="2800" b="1" dirty="0">
              <a:solidFill>
                <a:schemeClr val="bg1"/>
              </a:solidFill>
              <a:effectLst>
                <a:innerShdw blurRad="63500" dist="50800" dir="18900000">
                  <a:prstClr val="black">
                    <a:alpha val="50000"/>
                  </a:prstClr>
                </a:innerShdw>
              </a:effectLst>
            </a:endParaRPr>
          </a:p>
        </p:txBody>
      </p:sp>
    </p:spTree>
    <p:extLst>
      <p:ext uri="{BB962C8B-B14F-4D97-AF65-F5344CB8AC3E}">
        <p14:creationId xmlns:p14="http://schemas.microsoft.com/office/powerpoint/2010/main" val="1971314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0327506" y="119626"/>
            <a:ext cx="838199" cy="767687"/>
          </a:xfrm>
        </p:spPr>
        <p:txBody>
          <a:bodyPr/>
          <a:lstStyle/>
          <a:p>
            <a:fld id="{0F0EE32C-E76D-45F1-97C5-4FC1D4D830BE}" type="slidenum">
              <a:rPr lang="en-IN" smtClean="0"/>
              <a:t>22</a:t>
            </a:fld>
            <a:endParaRPr lang="en-IN" dirty="0"/>
          </a:p>
        </p:txBody>
      </p:sp>
      <p:pic>
        <p:nvPicPr>
          <p:cNvPr id="6" name="Content Placeholder 5">
            <a:extLst>
              <a:ext uri="{FF2B5EF4-FFF2-40B4-BE49-F238E27FC236}">
                <a16:creationId xmlns:a16="http://schemas.microsoft.com/office/drawing/2014/main" id="{9FAA9BFD-6E46-7169-8782-0DFE70E86B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6408" y="887313"/>
            <a:ext cx="8191098" cy="5775158"/>
          </a:xfrm>
          <a:prstGeom prst="rect">
            <a:avLst/>
          </a:prstGeom>
        </p:spPr>
      </p:pic>
      <p:sp>
        <p:nvSpPr>
          <p:cNvPr id="7" name="TextBox 6"/>
          <p:cNvSpPr txBox="1"/>
          <p:nvPr/>
        </p:nvSpPr>
        <p:spPr>
          <a:xfrm>
            <a:off x="240632" y="129445"/>
            <a:ext cx="11829448" cy="1323439"/>
          </a:xfrm>
          <a:prstGeom prst="rect">
            <a:avLst/>
          </a:prstGeom>
          <a:noFill/>
        </p:spPr>
        <p:txBody>
          <a:bodyPr wrap="square" rtlCol="0">
            <a:spAutoFit/>
          </a:bodyPr>
          <a:lstStyle/>
          <a:p>
            <a:r>
              <a:rPr lang="en-IN" sz="2000" b="1" dirty="0" smtClean="0">
                <a:solidFill>
                  <a:schemeClr val="bg1"/>
                </a:solidFill>
              </a:rPr>
              <a:t>Retrieved Posterior distribution using generated transmission spectrum (standard test) with median and error (2sigma) </a:t>
            </a:r>
            <a:r>
              <a:rPr lang="en-IN" sz="2000" b="1" dirty="0" err="1" smtClean="0">
                <a:solidFill>
                  <a:schemeClr val="bg1"/>
                </a:solidFill>
              </a:rPr>
              <a:t>labeled</a:t>
            </a:r>
            <a:r>
              <a:rPr lang="en-IN" sz="2000" b="1" dirty="0" smtClean="0">
                <a:solidFill>
                  <a:schemeClr val="bg1"/>
                </a:solidFill>
              </a:rPr>
              <a:t>.</a:t>
            </a:r>
          </a:p>
          <a:p>
            <a:endParaRPr lang="en-IN" sz="2000" b="1" dirty="0" smtClean="0">
              <a:solidFill>
                <a:schemeClr val="bg1"/>
              </a:solidFill>
            </a:endParaRPr>
          </a:p>
          <a:p>
            <a:r>
              <a:rPr lang="en-IN" sz="2000" b="1" dirty="0" smtClean="0">
                <a:solidFill>
                  <a:schemeClr val="bg1"/>
                </a:solidFill>
              </a:rPr>
              <a:t> </a:t>
            </a:r>
            <a:endParaRPr lang="en-IN" sz="2000" b="1" dirty="0">
              <a:solidFill>
                <a:schemeClr val="bg1"/>
              </a:solidFill>
            </a:endParaRPr>
          </a:p>
        </p:txBody>
      </p:sp>
      <p:sp>
        <p:nvSpPr>
          <p:cNvPr id="2" name="Title 1"/>
          <p:cNvSpPr>
            <a:spLocks noGrp="1"/>
          </p:cNvSpPr>
          <p:nvPr>
            <p:ph type="title"/>
          </p:nvPr>
        </p:nvSpPr>
        <p:spPr>
          <a:xfrm>
            <a:off x="5962648" y="1375882"/>
            <a:ext cx="4572001" cy="958949"/>
          </a:xfrm>
        </p:spPr>
        <p:txBody>
          <a:bodyPr/>
          <a:lstStyle/>
          <a:p>
            <a:r>
              <a:rPr lang="en-IN" sz="1400" dirty="0" smtClean="0">
                <a:ln>
                  <a:solidFill>
                    <a:schemeClr val="tx1"/>
                  </a:solidFill>
                </a:ln>
                <a:solidFill>
                  <a:schemeClr val="tx1"/>
                </a:solidFill>
              </a:rPr>
              <a:t>True parameter values used for generating the Input data for standard test:</a:t>
            </a:r>
            <a:br>
              <a:rPr lang="en-IN" sz="1400" dirty="0" smtClean="0">
                <a:ln>
                  <a:solidFill>
                    <a:schemeClr val="tx1"/>
                  </a:solidFill>
                </a:ln>
                <a:solidFill>
                  <a:schemeClr val="tx1"/>
                </a:solidFill>
              </a:rPr>
            </a:br>
            <a:r>
              <a:rPr lang="en-IN" sz="1400" dirty="0" smtClean="0">
                <a:ln>
                  <a:solidFill>
                    <a:schemeClr val="tx1"/>
                  </a:solidFill>
                </a:ln>
                <a:solidFill>
                  <a:schemeClr val="tx1"/>
                </a:solidFill>
              </a:rPr>
              <a:t>H2O – 0.34%</a:t>
            </a:r>
            <a:br>
              <a:rPr lang="en-IN" sz="1400" dirty="0" smtClean="0">
                <a:ln>
                  <a:solidFill>
                    <a:schemeClr val="tx1"/>
                  </a:solidFill>
                </a:ln>
                <a:solidFill>
                  <a:schemeClr val="tx1"/>
                </a:solidFill>
              </a:rPr>
            </a:br>
            <a:r>
              <a:rPr lang="en-IN" sz="1400" dirty="0" smtClean="0">
                <a:ln>
                  <a:solidFill>
                    <a:schemeClr val="tx1"/>
                  </a:solidFill>
                </a:ln>
                <a:solidFill>
                  <a:schemeClr val="tx1"/>
                </a:solidFill>
              </a:rPr>
              <a:t>radius – 1.2 </a:t>
            </a:r>
            <a:r>
              <a:rPr lang="en-IN" sz="1400" dirty="0" err="1" smtClean="0">
                <a:ln>
                  <a:solidFill>
                    <a:schemeClr val="tx1"/>
                  </a:solidFill>
                </a:ln>
                <a:solidFill>
                  <a:schemeClr val="tx1"/>
                </a:solidFill>
              </a:rPr>
              <a:t>R_jup</a:t>
            </a:r>
            <a:r>
              <a:rPr lang="en-IN" sz="1400" dirty="0" smtClean="0">
                <a:ln>
                  <a:solidFill>
                    <a:schemeClr val="tx1"/>
                  </a:solidFill>
                </a:ln>
                <a:solidFill>
                  <a:schemeClr val="tx1"/>
                </a:solidFill>
              </a:rPr>
              <a:t/>
            </a:r>
            <a:br>
              <a:rPr lang="en-IN" sz="1400" dirty="0" smtClean="0">
                <a:ln>
                  <a:solidFill>
                    <a:schemeClr val="tx1"/>
                  </a:solidFill>
                </a:ln>
                <a:solidFill>
                  <a:schemeClr val="tx1"/>
                </a:solidFill>
              </a:rPr>
            </a:br>
            <a:r>
              <a:rPr lang="en-IN" sz="1400" dirty="0" err="1" smtClean="0">
                <a:ln>
                  <a:solidFill>
                    <a:schemeClr val="tx1"/>
                  </a:solidFill>
                </a:ln>
                <a:solidFill>
                  <a:schemeClr val="tx1"/>
                </a:solidFill>
              </a:rPr>
              <a:t>Temperatue</a:t>
            </a:r>
            <a:r>
              <a:rPr lang="en-IN" sz="1400" dirty="0" smtClean="0">
                <a:ln>
                  <a:solidFill>
                    <a:schemeClr val="tx1"/>
                  </a:solidFill>
                </a:ln>
                <a:solidFill>
                  <a:schemeClr val="tx1"/>
                </a:solidFill>
              </a:rPr>
              <a:t> – 1200 k</a:t>
            </a:r>
            <a:r>
              <a:rPr lang="en-IN" sz="1800" dirty="0" smtClean="0">
                <a:ln>
                  <a:solidFill>
                    <a:schemeClr val="tx1"/>
                  </a:solidFill>
                </a:ln>
                <a:solidFill>
                  <a:schemeClr val="tx1"/>
                </a:solidFill>
              </a:rPr>
              <a:t/>
            </a:r>
            <a:br>
              <a:rPr lang="en-IN" sz="1800" dirty="0" smtClean="0">
                <a:ln>
                  <a:solidFill>
                    <a:schemeClr val="tx1"/>
                  </a:solidFill>
                </a:ln>
                <a:solidFill>
                  <a:schemeClr val="tx1"/>
                </a:solidFill>
              </a:rPr>
            </a:br>
            <a:endParaRPr lang="en-IN" sz="1800" dirty="0">
              <a:ln>
                <a:solidFill>
                  <a:schemeClr val="tx1"/>
                </a:solidFill>
              </a:ln>
              <a:solidFill>
                <a:schemeClr val="tx1"/>
              </a:solidFill>
            </a:endParaRPr>
          </a:p>
        </p:txBody>
      </p:sp>
    </p:spTree>
    <p:extLst>
      <p:ext uri="{BB962C8B-B14F-4D97-AF65-F5344CB8AC3E}">
        <p14:creationId xmlns:p14="http://schemas.microsoft.com/office/powerpoint/2010/main" val="25801711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7418" y="833575"/>
            <a:ext cx="8745121" cy="4662449"/>
          </a:xfrm>
        </p:spPr>
      </p:pic>
      <p:sp>
        <p:nvSpPr>
          <p:cNvPr id="5" name="Slide Number Placeholder 4"/>
          <p:cNvSpPr>
            <a:spLocks noGrp="1"/>
          </p:cNvSpPr>
          <p:nvPr>
            <p:ph type="sldNum" sz="quarter" idx="12"/>
          </p:nvPr>
        </p:nvSpPr>
        <p:spPr/>
        <p:txBody>
          <a:bodyPr/>
          <a:lstStyle/>
          <a:p>
            <a:fld id="{0F0EE32C-E76D-45F1-97C5-4FC1D4D830BE}" type="slidenum">
              <a:rPr lang="en-IN" smtClean="0"/>
              <a:t>23</a:t>
            </a:fld>
            <a:endParaRPr lang="en-IN"/>
          </a:p>
        </p:txBody>
      </p:sp>
      <p:sp>
        <p:nvSpPr>
          <p:cNvPr id="7" name="TextBox 6"/>
          <p:cNvSpPr txBox="1"/>
          <p:nvPr/>
        </p:nvSpPr>
        <p:spPr>
          <a:xfrm>
            <a:off x="1154954" y="310240"/>
            <a:ext cx="7738712" cy="461665"/>
          </a:xfrm>
          <a:prstGeom prst="rect">
            <a:avLst/>
          </a:prstGeom>
          <a:noFill/>
        </p:spPr>
        <p:txBody>
          <a:bodyPr wrap="square" rtlCol="0">
            <a:spAutoFit/>
          </a:bodyPr>
          <a:lstStyle/>
          <a:p>
            <a:pPr algn="ctr"/>
            <a:r>
              <a:rPr lang="en-IN" sz="2400" b="1" dirty="0" smtClean="0">
                <a:solidFill>
                  <a:schemeClr val="bg1"/>
                </a:solidFill>
              </a:rPr>
              <a:t>Best fit Model</a:t>
            </a:r>
            <a:endParaRPr lang="en-IN" sz="2400" b="1" dirty="0">
              <a:solidFill>
                <a:schemeClr val="bg1"/>
              </a:solidFill>
            </a:endParaRPr>
          </a:p>
        </p:txBody>
      </p:sp>
      <p:sp>
        <p:nvSpPr>
          <p:cNvPr id="8" name="TextBox 7"/>
          <p:cNvSpPr txBox="1"/>
          <p:nvPr/>
        </p:nvSpPr>
        <p:spPr>
          <a:xfrm>
            <a:off x="2685371" y="5849204"/>
            <a:ext cx="4677878" cy="369332"/>
          </a:xfrm>
          <a:prstGeom prst="rect">
            <a:avLst/>
          </a:prstGeom>
          <a:noFill/>
        </p:spPr>
        <p:txBody>
          <a:bodyPr wrap="square" rtlCol="0">
            <a:spAutoFit/>
          </a:bodyPr>
          <a:lstStyle/>
          <a:p>
            <a:r>
              <a:rPr lang="en-IN" b="1" dirty="0" smtClean="0">
                <a:solidFill>
                  <a:schemeClr val="bg1"/>
                </a:solidFill>
              </a:rPr>
              <a:t>Reduced Chi-squared value : 0.00039</a:t>
            </a:r>
            <a:endParaRPr lang="en-IN" b="1" dirty="0">
              <a:solidFill>
                <a:schemeClr val="bg1"/>
              </a:solidFill>
            </a:endParaRPr>
          </a:p>
        </p:txBody>
      </p:sp>
    </p:spTree>
    <p:extLst>
      <p:ext uri="{BB962C8B-B14F-4D97-AF65-F5344CB8AC3E}">
        <p14:creationId xmlns:p14="http://schemas.microsoft.com/office/powerpoint/2010/main" val="26582444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045559" y="0"/>
            <a:ext cx="838199" cy="767687"/>
          </a:xfrm>
        </p:spPr>
        <p:txBody>
          <a:bodyPr/>
          <a:lstStyle/>
          <a:p>
            <a:fld id="{0F0EE32C-E76D-45F1-97C5-4FC1D4D830BE}" type="slidenum">
              <a:rPr lang="en-IN" smtClean="0"/>
              <a:t>24</a:t>
            </a:fld>
            <a:endParaRPr lang="en-IN" dirty="0"/>
          </a:p>
        </p:txBody>
      </p:sp>
      <p:sp>
        <p:nvSpPr>
          <p:cNvPr id="7" name="TextBox 6"/>
          <p:cNvSpPr txBox="1"/>
          <p:nvPr/>
        </p:nvSpPr>
        <p:spPr>
          <a:xfrm>
            <a:off x="1154954" y="235323"/>
            <a:ext cx="8152675" cy="400110"/>
          </a:xfrm>
          <a:prstGeom prst="rect">
            <a:avLst/>
          </a:prstGeom>
          <a:noFill/>
        </p:spPr>
        <p:txBody>
          <a:bodyPr wrap="square" rtlCol="0">
            <a:spAutoFit/>
          </a:bodyPr>
          <a:lstStyle/>
          <a:p>
            <a:pPr algn="ctr"/>
            <a:r>
              <a:rPr lang="en-IN" sz="2000" b="1" dirty="0" smtClean="0">
                <a:solidFill>
                  <a:schemeClr val="bg1"/>
                </a:solidFill>
              </a:rPr>
              <a:t>Retrieved Posterior distribution using </a:t>
            </a:r>
            <a:r>
              <a:rPr lang="en-IN" sz="2000" b="1" dirty="0" err="1" smtClean="0">
                <a:solidFill>
                  <a:schemeClr val="bg1"/>
                </a:solidFill>
              </a:rPr>
              <a:t>pymultinest</a:t>
            </a:r>
            <a:r>
              <a:rPr lang="en-IN" sz="2000" b="1" dirty="0" smtClean="0">
                <a:solidFill>
                  <a:schemeClr val="bg1"/>
                </a:solidFill>
              </a:rPr>
              <a:t> (8 parameters) </a:t>
            </a:r>
            <a:endParaRPr lang="en-IN" sz="2000" b="1" dirty="0">
              <a:solidFill>
                <a:schemeClr val="bg1"/>
              </a:solidFill>
            </a:endParaRPr>
          </a:p>
        </p:txBody>
      </p:sp>
      <p:grpSp>
        <p:nvGrpSpPr>
          <p:cNvPr id="12" name="Group 11"/>
          <p:cNvGrpSpPr/>
          <p:nvPr/>
        </p:nvGrpSpPr>
        <p:grpSpPr>
          <a:xfrm>
            <a:off x="368142" y="767687"/>
            <a:ext cx="7005108" cy="5645414"/>
            <a:chOff x="1154954" y="767687"/>
            <a:chExt cx="7005108" cy="5645414"/>
          </a:xfrm>
        </p:grpSpPr>
        <p:pic>
          <p:nvPicPr>
            <p:cNvPr id="8" name="Picture 7">
              <a:extLst>
                <a:ext uri="{FF2B5EF4-FFF2-40B4-BE49-F238E27FC236}">
                  <a16:creationId xmlns:a16="http://schemas.microsoft.com/office/drawing/2014/main" id="{8A9BAE9F-BC74-F7F4-FB91-B6C2FB0ED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767687"/>
              <a:ext cx="6968689" cy="5645414"/>
            </a:xfrm>
            <a:prstGeom prst="rect">
              <a:avLst/>
            </a:prstGeom>
          </p:spPr>
        </p:pic>
        <p:sp>
          <p:nvSpPr>
            <p:cNvPr id="10" name="TextBox 9"/>
            <p:cNvSpPr txBox="1"/>
            <p:nvPr/>
          </p:nvSpPr>
          <p:spPr>
            <a:xfrm>
              <a:off x="5310984" y="882614"/>
              <a:ext cx="2849078" cy="1477328"/>
            </a:xfrm>
            <a:prstGeom prst="rect">
              <a:avLst/>
            </a:prstGeom>
            <a:noFill/>
          </p:spPr>
          <p:txBody>
            <a:bodyPr wrap="square" rtlCol="0">
              <a:spAutoFit/>
            </a:bodyPr>
            <a:lstStyle/>
            <a:p>
              <a:r>
                <a:rPr lang="en-IN" dirty="0" smtClean="0"/>
                <a:t>Retrieved using the retrieval model without considering cloud parameters.</a:t>
              </a:r>
              <a:br>
                <a:rPr lang="en-IN" dirty="0" smtClean="0"/>
              </a:br>
              <a:endParaRPr lang="en-IN" dirty="0"/>
            </a:p>
          </p:txBody>
        </p:sp>
      </p:grpSp>
      <p:graphicFrame>
        <p:nvGraphicFramePr>
          <p:cNvPr id="14" name="Table 13">
            <a:extLst>
              <a:ext uri="{FF2B5EF4-FFF2-40B4-BE49-F238E27FC236}">
                <a16:creationId xmlns:a16="http://schemas.microsoft.com/office/drawing/2014/main" id="{D7F471DA-7893-E259-5614-9FB02F590714}"/>
              </a:ext>
            </a:extLst>
          </p:cNvPr>
          <p:cNvGraphicFramePr>
            <a:graphicFrameLocks noGrp="1"/>
          </p:cNvGraphicFramePr>
          <p:nvPr>
            <p:extLst>
              <p:ext uri="{D42A27DB-BD31-4B8C-83A1-F6EECF244321}">
                <p14:modId xmlns:p14="http://schemas.microsoft.com/office/powerpoint/2010/main" val="3383635253"/>
              </p:ext>
            </p:extLst>
          </p:nvPr>
        </p:nvGraphicFramePr>
        <p:xfrm>
          <a:off x="7566860" y="821973"/>
          <a:ext cx="4171484" cy="5591120"/>
        </p:xfrm>
        <a:graphic>
          <a:graphicData uri="http://schemas.openxmlformats.org/drawingml/2006/table">
            <a:tbl>
              <a:tblPr firstRow="1" bandRow="1">
                <a:tableStyleId>{5C22544A-7EE6-4342-B048-85BDC9FD1C3A}</a:tableStyleId>
              </a:tblPr>
              <a:tblGrid>
                <a:gridCol w="1444570">
                  <a:extLst>
                    <a:ext uri="{9D8B030D-6E8A-4147-A177-3AD203B41FA5}">
                      <a16:colId xmlns:a16="http://schemas.microsoft.com/office/drawing/2014/main" val="3395841570"/>
                    </a:ext>
                  </a:extLst>
                </a:gridCol>
                <a:gridCol w="1363457">
                  <a:extLst>
                    <a:ext uri="{9D8B030D-6E8A-4147-A177-3AD203B41FA5}">
                      <a16:colId xmlns:a16="http://schemas.microsoft.com/office/drawing/2014/main" val="3836005568"/>
                    </a:ext>
                  </a:extLst>
                </a:gridCol>
                <a:gridCol w="1363457">
                  <a:extLst>
                    <a:ext uri="{9D8B030D-6E8A-4147-A177-3AD203B41FA5}">
                      <a16:colId xmlns:a16="http://schemas.microsoft.com/office/drawing/2014/main" val="3300259522"/>
                    </a:ext>
                  </a:extLst>
                </a:gridCol>
              </a:tblGrid>
              <a:tr h="666512">
                <a:tc>
                  <a:txBody>
                    <a:bodyPr/>
                    <a:lstStyle/>
                    <a:p>
                      <a:pPr algn="ctr"/>
                      <a:r>
                        <a:rPr lang="en-US" sz="1800" dirty="0" smtClean="0"/>
                        <a:t>Parameters</a:t>
                      </a:r>
                      <a:endParaRPr lang="en-IN" sz="1800" dirty="0"/>
                    </a:p>
                  </a:txBody>
                  <a:tcPr anchor="ctr"/>
                </a:tc>
                <a:tc>
                  <a:txBody>
                    <a:bodyPr/>
                    <a:lstStyle/>
                    <a:p>
                      <a:pPr algn="ctr"/>
                      <a:r>
                        <a:rPr lang="en-US" sz="1800" dirty="0" smtClean="0"/>
                        <a:t>Median</a:t>
                      </a:r>
                      <a:endParaRPr lang="en-IN" sz="1800" dirty="0"/>
                    </a:p>
                  </a:txBody>
                  <a:tcPr anchor="ctr"/>
                </a:tc>
                <a:tc>
                  <a:txBody>
                    <a:bodyPr/>
                    <a:lstStyle/>
                    <a:p>
                      <a:pPr algn="ctr"/>
                      <a:r>
                        <a:rPr lang="en-US" sz="1800" dirty="0" smtClean="0"/>
                        <a:t>Error(</a:t>
                      </a:r>
                      <a:r>
                        <a:rPr lang="en-US" sz="1800" dirty="0" smtClean="0">
                          <a:solidFill>
                            <a:schemeClr val="bg1"/>
                          </a:solidFill>
                        </a:rPr>
                        <a:t>2</a:t>
                      </a:r>
                      <a:r>
                        <a:rPr lang="el-GR" sz="1800" dirty="0" smtClean="0">
                          <a:solidFill>
                            <a:schemeClr val="bg1"/>
                          </a:solidFill>
                        </a:rPr>
                        <a:t>σ</a:t>
                      </a:r>
                      <a:r>
                        <a:rPr lang="en-US" sz="1800" dirty="0" smtClean="0"/>
                        <a:t>)</a:t>
                      </a:r>
                      <a:endParaRPr lang="en-IN" sz="1800" dirty="0"/>
                    </a:p>
                  </a:txBody>
                  <a:tcPr anchor="ctr"/>
                </a:tc>
                <a:extLst>
                  <a:ext uri="{0D108BD9-81ED-4DB2-BD59-A6C34878D82A}">
                    <a16:rowId xmlns:a16="http://schemas.microsoft.com/office/drawing/2014/main" val="3236241995"/>
                  </a:ext>
                </a:extLst>
              </a:tr>
              <a:tr h="307788">
                <a:tc rowSpan="2">
                  <a:txBody>
                    <a:bodyPr/>
                    <a:lstStyle/>
                    <a:p>
                      <a:pPr algn="ctr"/>
                      <a:r>
                        <a:rPr lang="en-US" sz="1400" dirty="0"/>
                        <a:t>CO</a:t>
                      </a:r>
                    </a:p>
                  </a:txBody>
                  <a:tcPr anchor="ctr"/>
                </a:tc>
                <a:tc rowSpan="2">
                  <a:txBody>
                    <a:bodyPr/>
                    <a:lstStyle/>
                    <a:p>
                      <a:pPr algn="ctr"/>
                      <a:r>
                        <a:rPr lang="en-US" sz="1400" dirty="0"/>
                        <a:t>-2.647</a:t>
                      </a:r>
                      <a:endParaRPr lang="en-IN" sz="1400" dirty="0"/>
                    </a:p>
                  </a:txBody>
                  <a:tcPr anchor="ctr"/>
                </a:tc>
                <a:tc>
                  <a:txBody>
                    <a:bodyPr/>
                    <a:lstStyle/>
                    <a:p>
                      <a:pPr algn="ctr"/>
                      <a:r>
                        <a:rPr lang="en-IN" sz="1400" dirty="0" smtClean="0"/>
                        <a:t>+0.36</a:t>
                      </a:r>
                      <a:endParaRPr lang="en-IN" sz="1400" dirty="0"/>
                    </a:p>
                  </a:txBody>
                  <a:tcPr anchor="ctr"/>
                </a:tc>
                <a:extLst>
                  <a:ext uri="{0D108BD9-81ED-4DB2-BD59-A6C34878D82A}">
                    <a16:rowId xmlns:a16="http://schemas.microsoft.com/office/drawing/2014/main" val="810449286"/>
                  </a:ext>
                </a:extLst>
              </a:tr>
              <a:tr h="307788">
                <a:tc vMerge="1">
                  <a:txBody>
                    <a:bodyPr/>
                    <a:lstStyle/>
                    <a:p>
                      <a:endParaRPr lang="en-IN"/>
                    </a:p>
                  </a:txBody>
                  <a:tcPr/>
                </a:tc>
                <a:tc vMerge="1">
                  <a:txBody>
                    <a:bodyPr/>
                    <a:lstStyle/>
                    <a:p>
                      <a:endParaRPr lang="en-IN"/>
                    </a:p>
                  </a:txBody>
                  <a:tcPr/>
                </a:tc>
                <a:tc>
                  <a:txBody>
                    <a:bodyPr/>
                    <a:lstStyle/>
                    <a:p>
                      <a:pPr algn="ctr"/>
                      <a:r>
                        <a:rPr lang="en-IN" sz="1400" dirty="0" smtClean="0"/>
                        <a:t>-0.53</a:t>
                      </a:r>
                      <a:endParaRPr lang="en-IN" sz="1400" dirty="0"/>
                    </a:p>
                  </a:txBody>
                  <a:tcPr anchor="ctr"/>
                </a:tc>
                <a:extLst>
                  <a:ext uri="{0D108BD9-81ED-4DB2-BD59-A6C34878D82A}">
                    <a16:rowId xmlns:a16="http://schemas.microsoft.com/office/drawing/2014/main" val="338121380"/>
                  </a:ext>
                </a:extLst>
              </a:tr>
              <a:tr h="307788">
                <a:tc rowSpan="2">
                  <a:txBody>
                    <a:bodyPr/>
                    <a:lstStyle/>
                    <a:p>
                      <a:pPr algn="ctr"/>
                      <a:r>
                        <a:rPr lang="en-US" sz="1400" dirty="0"/>
                        <a:t>H</a:t>
                      </a:r>
                      <a:r>
                        <a:rPr lang="en-US" sz="1400" baseline="-25000" dirty="0"/>
                        <a:t>2</a:t>
                      </a:r>
                      <a:r>
                        <a:rPr lang="en-US" sz="1400" dirty="0"/>
                        <a:t>O</a:t>
                      </a:r>
                      <a:endParaRPr lang="en-IN" sz="1400" dirty="0"/>
                    </a:p>
                  </a:txBody>
                  <a:tcPr anchor="ctr"/>
                </a:tc>
                <a:tc rowSpan="2">
                  <a:txBody>
                    <a:bodyPr/>
                    <a:lstStyle/>
                    <a:p>
                      <a:pPr algn="ctr"/>
                      <a:r>
                        <a:rPr lang="en-US" sz="1400" dirty="0"/>
                        <a:t>-3.921</a:t>
                      </a:r>
                      <a:endParaRPr lang="en-IN" sz="1400" dirty="0"/>
                    </a:p>
                  </a:txBody>
                  <a:tcPr anchor="ctr"/>
                </a:tc>
                <a:tc>
                  <a:txBody>
                    <a:bodyPr/>
                    <a:lstStyle/>
                    <a:p>
                      <a:pPr algn="ctr"/>
                      <a:r>
                        <a:rPr lang="en-IN" sz="1400" dirty="0" smtClean="0"/>
                        <a:t>+0.11</a:t>
                      </a:r>
                      <a:endParaRPr lang="en-IN" sz="1400" dirty="0"/>
                    </a:p>
                  </a:txBody>
                  <a:tcPr anchor="ctr"/>
                </a:tc>
                <a:extLst>
                  <a:ext uri="{0D108BD9-81ED-4DB2-BD59-A6C34878D82A}">
                    <a16:rowId xmlns:a16="http://schemas.microsoft.com/office/drawing/2014/main" val="3571699731"/>
                  </a:ext>
                </a:extLst>
              </a:tr>
              <a:tr h="307788">
                <a:tc vMerge="1">
                  <a:txBody>
                    <a:bodyPr/>
                    <a:lstStyle/>
                    <a:p>
                      <a:endParaRPr lang="en-IN"/>
                    </a:p>
                  </a:txBody>
                  <a:tcPr/>
                </a:tc>
                <a:tc vMerge="1">
                  <a:txBody>
                    <a:bodyPr/>
                    <a:lstStyle/>
                    <a:p>
                      <a:endParaRPr lang="en-IN"/>
                    </a:p>
                  </a:txBody>
                  <a:tcPr/>
                </a:tc>
                <a:tc>
                  <a:txBody>
                    <a:bodyPr/>
                    <a:lstStyle/>
                    <a:p>
                      <a:pPr algn="ctr"/>
                      <a:r>
                        <a:rPr lang="en-IN" sz="1400" dirty="0" smtClean="0"/>
                        <a:t>-0.13</a:t>
                      </a:r>
                      <a:endParaRPr lang="en-IN" sz="1400" dirty="0"/>
                    </a:p>
                  </a:txBody>
                  <a:tcPr anchor="ctr"/>
                </a:tc>
                <a:extLst>
                  <a:ext uri="{0D108BD9-81ED-4DB2-BD59-A6C34878D82A}">
                    <a16:rowId xmlns:a16="http://schemas.microsoft.com/office/drawing/2014/main" val="3971272952"/>
                  </a:ext>
                </a:extLst>
              </a:tr>
              <a:tr h="307788">
                <a:tc rowSpan="2">
                  <a:txBody>
                    <a:bodyPr/>
                    <a:lstStyle/>
                    <a:p>
                      <a:pPr algn="ctr"/>
                      <a:r>
                        <a:rPr lang="en-US" sz="1400" dirty="0"/>
                        <a:t>CO</a:t>
                      </a:r>
                      <a:r>
                        <a:rPr lang="en-US" sz="1400" baseline="-25000" dirty="0"/>
                        <a:t>2</a:t>
                      </a:r>
                      <a:endParaRPr lang="en-IN" sz="1400" baseline="-25000" dirty="0"/>
                    </a:p>
                  </a:txBody>
                  <a:tcPr anchor="ctr"/>
                </a:tc>
                <a:tc rowSpan="2">
                  <a:txBody>
                    <a:bodyPr/>
                    <a:lstStyle/>
                    <a:p>
                      <a:pPr algn="ctr"/>
                      <a:r>
                        <a:rPr lang="en-US" sz="1400" dirty="0"/>
                        <a:t>-4.356</a:t>
                      </a:r>
                      <a:endParaRPr lang="en-IN" sz="1400" dirty="0"/>
                    </a:p>
                  </a:txBody>
                  <a:tcPr anchor="ctr"/>
                </a:tc>
                <a:tc>
                  <a:txBody>
                    <a:bodyPr/>
                    <a:lstStyle/>
                    <a:p>
                      <a:pPr algn="ctr"/>
                      <a:r>
                        <a:rPr lang="en-IN" sz="1400" dirty="0" smtClean="0"/>
                        <a:t>+0.25</a:t>
                      </a:r>
                      <a:endParaRPr lang="en-IN" sz="1400" dirty="0"/>
                    </a:p>
                  </a:txBody>
                  <a:tcPr anchor="ctr"/>
                </a:tc>
                <a:extLst>
                  <a:ext uri="{0D108BD9-81ED-4DB2-BD59-A6C34878D82A}">
                    <a16:rowId xmlns:a16="http://schemas.microsoft.com/office/drawing/2014/main" val="141980"/>
                  </a:ext>
                </a:extLst>
              </a:tr>
              <a:tr h="307788">
                <a:tc vMerge="1">
                  <a:txBody>
                    <a:bodyPr/>
                    <a:lstStyle/>
                    <a:p>
                      <a:endParaRPr lang="en-IN"/>
                    </a:p>
                  </a:txBody>
                  <a:tcPr/>
                </a:tc>
                <a:tc vMerge="1">
                  <a:txBody>
                    <a:bodyPr/>
                    <a:lstStyle/>
                    <a:p>
                      <a:endParaRPr lang="en-IN"/>
                    </a:p>
                  </a:txBody>
                  <a:tcPr/>
                </a:tc>
                <a:tc>
                  <a:txBody>
                    <a:bodyPr/>
                    <a:lstStyle/>
                    <a:p>
                      <a:pPr algn="ctr"/>
                      <a:r>
                        <a:rPr lang="en-IN" sz="1400" dirty="0" smtClean="0"/>
                        <a:t>-0.27</a:t>
                      </a:r>
                      <a:endParaRPr lang="en-IN" sz="1400" dirty="0"/>
                    </a:p>
                  </a:txBody>
                  <a:tcPr anchor="ctr"/>
                </a:tc>
                <a:extLst>
                  <a:ext uri="{0D108BD9-81ED-4DB2-BD59-A6C34878D82A}">
                    <a16:rowId xmlns:a16="http://schemas.microsoft.com/office/drawing/2014/main" val="2332702085"/>
                  </a:ext>
                </a:extLst>
              </a:tr>
              <a:tr h="307788">
                <a:tc rowSpan="2">
                  <a:txBody>
                    <a:bodyPr/>
                    <a:lstStyle/>
                    <a:p>
                      <a:pPr algn="ctr"/>
                      <a:r>
                        <a:rPr lang="en-US" sz="1400" dirty="0"/>
                        <a:t>Na</a:t>
                      </a:r>
                      <a:endParaRPr lang="en-IN" sz="1400" dirty="0"/>
                    </a:p>
                  </a:txBody>
                  <a:tcPr anchor="ctr"/>
                </a:tc>
                <a:tc rowSpan="2">
                  <a:txBody>
                    <a:bodyPr/>
                    <a:lstStyle/>
                    <a:p>
                      <a:pPr algn="ctr"/>
                      <a:r>
                        <a:rPr lang="en-US" sz="1400" dirty="0"/>
                        <a:t>-6.086</a:t>
                      </a:r>
                      <a:endParaRPr lang="en-IN" sz="1400" dirty="0"/>
                    </a:p>
                  </a:txBody>
                  <a:tcPr anchor="ctr"/>
                </a:tc>
                <a:tc>
                  <a:txBody>
                    <a:bodyPr/>
                    <a:lstStyle/>
                    <a:p>
                      <a:pPr algn="ctr"/>
                      <a:r>
                        <a:rPr lang="en-IN" sz="1400" dirty="0" smtClean="0"/>
                        <a:t>+0.41</a:t>
                      </a:r>
                      <a:endParaRPr lang="en-IN" sz="1400" dirty="0"/>
                    </a:p>
                  </a:txBody>
                  <a:tcPr anchor="ctr"/>
                </a:tc>
                <a:extLst>
                  <a:ext uri="{0D108BD9-81ED-4DB2-BD59-A6C34878D82A}">
                    <a16:rowId xmlns:a16="http://schemas.microsoft.com/office/drawing/2014/main" val="2083973812"/>
                  </a:ext>
                </a:extLst>
              </a:tr>
              <a:tr h="307788">
                <a:tc vMerge="1">
                  <a:txBody>
                    <a:bodyPr/>
                    <a:lstStyle/>
                    <a:p>
                      <a:endParaRPr lang="en-IN"/>
                    </a:p>
                  </a:txBody>
                  <a:tcPr/>
                </a:tc>
                <a:tc vMerge="1">
                  <a:txBody>
                    <a:bodyPr/>
                    <a:lstStyle/>
                    <a:p>
                      <a:endParaRPr lang="en-IN"/>
                    </a:p>
                  </a:txBody>
                  <a:tcPr/>
                </a:tc>
                <a:tc>
                  <a:txBody>
                    <a:bodyPr/>
                    <a:lstStyle/>
                    <a:p>
                      <a:pPr algn="ctr"/>
                      <a:r>
                        <a:rPr lang="en-IN" sz="1400" dirty="0" smtClean="0"/>
                        <a:t>-0.61</a:t>
                      </a:r>
                      <a:endParaRPr lang="en-IN" sz="1400" dirty="0"/>
                    </a:p>
                  </a:txBody>
                  <a:tcPr anchor="ctr"/>
                </a:tc>
                <a:extLst>
                  <a:ext uri="{0D108BD9-81ED-4DB2-BD59-A6C34878D82A}">
                    <a16:rowId xmlns:a16="http://schemas.microsoft.com/office/drawing/2014/main" val="3427061452"/>
                  </a:ext>
                </a:extLst>
              </a:tr>
              <a:tr h="307788">
                <a:tc rowSpan="2">
                  <a:txBody>
                    <a:bodyPr/>
                    <a:lstStyle/>
                    <a:p>
                      <a:pPr algn="ctr"/>
                      <a:r>
                        <a:rPr lang="en-US" sz="1400" dirty="0"/>
                        <a:t>K</a:t>
                      </a:r>
                      <a:endParaRPr lang="en-IN" sz="1400" dirty="0"/>
                    </a:p>
                  </a:txBody>
                  <a:tcPr anchor="ctr"/>
                </a:tc>
                <a:tc rowSpan="2">
                  <a:txBody>
                    <a:bodyPr/>
                    <a:lstStyle/>
                    <a:p>
                      <a:pPr algn="ctr"/>
                      <a:r>
                        <a:rPr lang="en-US" sz="1400" dirty="0"/>
                        <a:t>-8.309</a:t>
                      </a:r>
                      <a:endParaRPr lang="en-IN" sz="1400" dirty="0"/>
                    </a:p>
                  </a:txBody>
                  <a:tcPr anchor="ctr"/>
                </a:tc>
                <a:tc>
                  <a:txBody>
                    <a:bodyPr/>
                    <a:lstStyle/>
                    <a:p>
                      <a:pPr algn="ctr"/>
                      <a:r>
                        <a:rPr lang="en-IN" sz="1400" dirty="0" smtClean="0"/>
                        <a:t>+0.60</a:t>
                      </a:r>
                      <a:endParaRPr lang="en-IN" sz="1400" dirty="0"/>
                    </a:p>
                  </a:txBody>
                  <a:tcPr anchor="ctr"/>
                </a:tc>
                <a:extLst>
                  <a:ext uri="{0D108BD9-81ED-4DB2-BD59-A6C34878D82A}">
                    <a16:rowId xmlns:a16="http://schemas.microsoft.com/office/drawing/2014/main" val="2530610211"/>
                  </a:ext>
                </a:extLst>
              </a:tr>
              <a:tr h="307788">
                <a:tc vMerge="1">
                  <a:txBody>
                    <a:bodyPr/>
                    <a:lstStyle/>
                    <a:p>
                      <a:endParaRPr lang="en-IN"/>
                    </a:p>
                  </a:txBody>
                  <a:tcPr/>
                </a:tc>
                <a:tc vMerge="1">
                  <a:txBody>
                    <a:bodyPr/>
                    <a:lstStyle/>
                    <a:p>
                      <a:endParaRPr lang="en-IN"/>
                    </a:p>
                  </a:txBody>
                  <a:tcPr/>
                </a:tc>
                <a:tc>
                  <a:txBody>
                    <a:bodyPr/>
                    <a:lstStyle/>
                    <a:p>
                      <a:pPr algn="ctr"/>
                      <a:r>
                        <a:rPr lang="en-IN" sz="1400" dirty="0" smtClean="0"/>
                        <a:t>-0.63</a:t>
                      </a:r>
                      <a:endParaRPr lang="en-IN" sz="1400" dirty="0"/>
                    </a:p>
                  </a:txBody>
                  <a:tcPr anchor="ctr"/>
                </a:tc>
                <a:extLst>
                  <a:ext uri="{0D108BD9-81ED-4DB2-BD59-A6C34878D82A}">
                    <a16:rowId xmlns:a16="http://schemas.microsoft.com/office/drawing/2014/main" val="2813779071"/>
                  </a:ext>
                </a:extLst>
              </a:tr>
              <a:tr h="307788">
                <a:tc rowSpan="2">
                  <a:txBody>
                    <a:bodyPr/>
                    <a:lstStyle/>
                    <a:p>
                      <a:pPr algn="ctr"/>
                      <a:r>
                        <a:rPr lang="en-US" sz="1400" dirty="0"/>
                        <a:t>Radius</a:t>
                      </a:r>
                      <a:endParaRPr lang="en-IN" sz="1400" dirty="0"/>
                    </a:p>
                  </a:txBody>
                  <a:tcPr anchor="ctr"/>
                </a:tc>
                <a:tc rowSpan="2">
                  <a:txBody>
                    <a:bodyPr/>
                    <a:lstStyle/>
                    <a:p>
                      <a:pPr algn="ctr"/>
                      <a:r>
                        <a:rPr lang="en-US" sz="1400" dirty="0"/>
                        <a:t>1.210</a:t>
                      </a:r>
                      <a:endParaRPr lang="en-IN" sz="1400" dirty="0"/>
                    </a:p>
                  </a:txBody>
                  <a:tcPr anchor="ctr"/>
                </a:tc>
                <a:tc>
                  <a:txBody>
                    <a:bodyPr/>
                    <a:lstStyle/>
                    <a:p>
                      <a:pPr algn="ctr"/>
                      <a:r>
                        <a:rPr lang="en-IN" sz="1400" dirty="0" smtClean="0"/>
                        <a:t>+0.01</a:t>
                      </a:r>
                      <a:endParaRPr lang="en-IN" sz="1400" dirty="0"/>
                    </a:p>
                  </a:txBody>
                  <a:tcPr anchor="ctr"/>
                </a:tc>
                <a:extLst>
                  <a:ext uri="{0D108BD9-81ED-4DB2-BD59-A6C34878D82A}">
                    <a16:rowId xmlns:a16="http://schemas.microsoft.com/office/drawing/2014/main" val="1709253950"/>
                  </a:ext>
                </a:extLst>
              </a:tr>
              <a:tr h="307788">
                <a:tc vMerge="1">
                  <a:txBody>
                    <a:bodyPr/>
                    <a:lstStyle/>
                    <a:p>
                      <a:endParaRPr lang="en-IN"/>
                    </a:p>
                  </a:txBody>
                  <a:tcPr/>
                </a:tc>
                <a:tc vMerge="1">
                  <a:txBody>
                    <a:bodyPr/>
                    <a:lstStyle/>
                    <a:p>
                      <a:endParaRPr lang="en-IN"/>
                    </a:p>
                  </a:txBody>
                  <a:tcPr/>
                </a:tc>
                <a:tc>
                  <a:txBody>
                    <a:bodyPr/>
                    <a:lstStyle/>
                    <a:p>
                      <a:pPr algn="ctr"/>
                      <a:r>
                        <a:rPr lang="en-IN" sz="1400" dirty="0" smtClean="0"/>
                        <a:t>-0.01</a:t>
                      </a:r>
                      <a:endParaRPr lang="en-IN" sz="1400" dirty="0"/>
                    </a:p>
                  </a:txBody>
                  <a:tcPr anchor="ctr"/>
                </a:tc>
                <a:extLst>
                  <a:ext uri="{0D108BD9-81ED-4DB2-BD59-A6C34878D82A}">
                    <a16:rowId xmlns:a16="http://schemas.microsoft.com/office/drawing/2014/main" val="2466606941"/>
                  </a:ext>
                </a:extLst>
              </a:tr>
              <a:tr h="307788">
                <a:tc rowSpan="2">
                  <a:txBody>
                    <a:bodyPr/>
                    <a:lstStyle/>
                    <a:p>
                      <a:pPr algn="ctr"/>
                      <a:r>
                        <a:rPr lang="en-US" sz="1400" dirty="0"/>
                        <a:t>Temperature</a:t>
                      </a:r>
                      <a:endParaRPr lang="en-IN" sz="1400" dirty="0"/>
                    </a:p>
                  </a:txBody>
                  <a:tcPr anchor="ctr"/>
                </a:tc>
                <a:tc rowSpan="2">
                  <a:txBody>
                    <a:bodyPr/>
                    <a:lstStyle/>
                    <a:p>
                      <a:pPr algn="ctr"/>
                      <a:r>
                        <a:rPr lang="en-US" sz="1400" dirty="0"/>
                        <a:t>791.4</a:t>
                      </a:r>
                      <a:endParaRPr lang="en-IN" sz="1400" dirty="0"/>
                    </a:p>
                  </a:txBody>
                  <a:tcPr anchor="ctr"/>
                </a:tc>
                <a:tc>
                  <a:txBody>
                    <a:bodyPr/>
                    <a:lstStyle/>
                    <a:p>
                      <a:pPr algn="ctr"/>
                      <a:r>
                        <a:rPr lang="en-IN" sz="1400" dirty="0" smtClean="0"/>
                        <a:t>+98.78</a:t>
                      </a:r>
                      <a:endParaRPr lang="en-IN" sz="1400" dirty="0"/>
                    </a:p>
                  </a:txBody>
                  <a:tcPr anchor="ctr"/>
                </a:tc>
                <a:extLst>
                  <a:ext uri="{0D108BD9-81ED-4DB2-BD59-A6C34878D82A}">
                    <a16:rowId xmlns:a16="http://schemas.microsoft.com/office/drawing/2014/main" val="2369099261"/>
                  </a:ext>
                </a:extLst>
              </a:tr>
              <a:tr h="307788">
                <a:tc vMerge="1">
                  <a:txBody>
                    <a:bodyPr/>
                    <a:lstStyle/>
                    <a:p>
                      <a:endParaRPr lang="en-IN"/>
                    </a:p>
                  </a:txBody>
                  <a:tcPr/>
                </a:tc>
                <a:tc vMerge="1">
                  <a:txBody>
                    <a:bodyPr/>
                    <a:lstStyle/>
                    <a:p>
                      <a:endParaRPr lang="en-IN"/>
                    </a:p>
                  </a:txBody>
                  <a:tcPr/>
                </a:tc>
                <a:tc>
                  <a:txBody>
                    <a:bodyPr/>
                    <a:lstStyle/>
                    <a:p>
                      <a:pPr algn="ctr"/>
                      <a:r>
                        <a:rPr lang="en-IN" sz="1400" dirty="0" smtClean="0"/>
                        <a:t>-84.25</a:t>
                      </a:r>
                      <a:endParaRPr lang="en-IN" sz="1400" dirty="0"/>
                    </a:p>
                  </a:txBody>
                  <a:tcPr anchor="ctr"/>
                </a:tc>
                <a:extLst>
                  <a:ext uri="{0D108BD9-81ED-4DB2-BD59-A6C34878D82A}">
                    <a16:rowId xmlns:a16="http://schemas.microsoft.com/office/drawing/2014/main" val="3550453691"/>
                  </a:ext>
                </a:extLst>
              </a:tr>
              <a:tr h="307788">
                <a:tc rowSpan="2">
                  <a:txBody>
                    <a:bodyPr/>
                    <a:lstStyle/>
                    <a:p>
                      <a:pPr algn="ctr"/>
                      <a:r>
                        <a:rPr lang="en-US" sz="1400" dirty="0"/>
                        <a:t>Haze</a:t>
                      </a:r>
                      <a:endParaRPr lang="en-IN" sz="1400" dirty="0"/>
                    </a:p>
                  </a:txBody>
                  <a:tcPr anchor="ctr"/>
                </a:tc>
                <a:tc rowSpan="2">
                  <a:txBody>
                    <a:bodyPr/>
                    <a:lstStyle/>
                    <a:p>
                      <a:pPr algn="ctr"/>
                      <a:r>
                        <a:rPr lang="en-US" sz="1400" dirty="0"/>
                        <a:t>1.107</a:t>
                      </a:r>
                      <a:endParaRPr lang="en-IN" sz="1400" dirty="0"/>
                    </a:p>
                  </a:txBody>
                  <a:tcPr anchor="ctr"/>
                </a:tc>
                <a:tc>
                  <a:txBody>
                    <a:bodyPr/>
                    <a:lstStyle/>
                    <a:p>
                      <a:pPr algn="ctr"/>
                      <a:r>
                        <a:rPr lang="en-IN" sz="1400" dirty="0" smtClean="0"/>
                        <a:t>+ 0.83</a:t>
                      </a:r>
                      <a:endParaRPr lang="en-IN" sz="1400" dirty="0"/>
                    </a:p>
                  </a:txBody>
                  <a:tcPr anchor="ctr"/>
                </a:tc>
                <a:extLst>
                  <a:ext uri="{0D108BD9-81ED-4DB2-BD59-A6C34878D82A}">
                    <a16:rowId xmlns:a16="http://schemas.microsoft.com/office/drawing/2014/main" val="3177754530"/>
                  </a:ext>
                </a:extLst>
              </a:tr>
              <a:tr h="307788">
                <a:tc vMerge="1">
                  <a:txBody>
                    <a:bodyPr/>
                    <a:lstStyle/>
                    <a:p>
                      <a:endParaRPr lang="en-IN"/>
                    </a:p>
                  </a:txBody>
                  <a:tcPr/>
                </a:tc>
                <a:tc vMerge="1">
                  <a:txBody>
                    <a:bodyPr/>
                    <a:lstStyle/>
                    <a:p>
                      <a:endParaRPr lang="en-IN"/>
                    </a:p>
                  </a:txBody>
                  <a:tcPr/>
                </a:tc>
                <a:tc>
                  <a:txBody>
                    <a:bodyPr/>
                    <a:lstStyle/>
                    <a:p>
                      <a:pPr algn="ctr"/>
                      <a:r>
                        <a:rPr lang="en-IN" sz="1400" dirty="0" smtClean="0"/>
                        <a:t>-0.12</a:t>
                      </a:r>
                      <a:endParaRPr lang="en-IN" sz="1400" dirty="0"/>
                    </a:p>
                  </a:txBody>
                  <a:tcPr anchor="ctr"/>
                </a:tc>
                <a:extLst>
                  <a:ext uri="{0D108BD9-81ED-4DB2-BD59-A6C34878D82A}">
                    <a16:rowId xmlns:a16="http://schemas.microsoft.com/office/drawing/2014/main" val="2996272098"/>
                  </a:ext>
                </a:extLst>
              </a:tr>
            </a:tbl>
          </a:graphicData>
        </a:graphic>
      </p:graphicFrame>
    </p:spTree>
    <p:extLst>
      <p:ext uri="{BB962C8B-B14F-4D97-AF65-F5344CB8AC3E}">
        <p14:creationId xmlns:p14="http://schemas.microsoft.com/office/powerpoint/2010/main" val="36173533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F0EE32C-E76D-45F1-97C5-4FC1D4D830BE}" type="slidenum">
              <a:rPr lang="en-IN" smtClean="0"/>
              <a:t>25</a:t>
            </a:fld>
            <a:endParaRPr lang="en-IN"/>
          </a:p>
        </p:txBody>
      </p:sp>
      <p:sp>
        <p:nvSpPr>
          <p:cNvPr id="7" name="TextBox 6"/>
          <p:cNvSpPr txBox="1"/>
          <p:nvPr/>
        </p:nvSpPr>
        <p:spPr>
          <a:xfrm>
            <a:off x="86627" y="235323"/>
            <a:ext cx="11656193" cy="400110"/>
          </a:xfrm>
          <a:prstGeom prst="rect">
            <a:avLst/>
          </a:prstGeom>
          <a:noFill/>
        </p:spPr>
        <p:txBody>
          <a:bodyPr wrap="square" rtlCol="0">
            <a:spAutoFit/>
          </a:bodyPr>
          <a:lstStyle/>
          <a:p>
            <a:pPr algn="ctr"/>
            <a:r>
              <a:rPr lang="en-IN" sz="2000" b="1" dirty="0" smtClean="0">
                <a:solidFill>
                  <a:schemeClr val="bg1"/>
                </a:solidFill>
              </a:rPr>
              <a:t>Retrieved Posterior distributions using WASP96b Transmission spectrum(11parameters) </a:t>
            </a:r>
            <a:endParaRPr lang="en-IN" sz="2000" b="1" dirty="0">
              <a:solidFill>
                <a:schemeClr val="bg1"/>
              </a:solidFill>
            </a:endParaRPr>
          </a:p>
        </p:txBody>
      </p:sp>
      <p:pic>
        <p:nvPicPr>
          <p:cNvPr id="11" name="Content Placeholder 10"/>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83734" y="846667"/>
            <a:ext cx="8581262" cy="5917913"/>
          </a:xfrm>
        </p:spPr>
      </p:pic>
    </p:spTree>
    <p:extLst>
      <p:ext uri="{BB962C8B-B14F-4D97-AF65-F5344CB8AC3E}">
        <p14:creationId xmlns:p14="http://schemas.microsoft.com/office/powerpoint/2010/main" val="29821850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6402" y="1063416"/>
            <a:ext cx="8793247" cy="5236143"/>
          </a:xfrm>
        </p:spPr>
      </p:pic>
      <p:sp>
        <p:nvSpPr>
          <p:cNvPr id="5" name="Slide Number Placeholder 4"/>
          <p:cNvSpPr>
            <a:spLocks noGrp="1"/>
          </p:cNvSpPr>
          <p:nvPr>
            <p:ph type="sldNum" sz="quarter" idx="12"/>
          </p:nvPr>
        </p:nvSpPr>
        <p:spPr/>
        <p:txBody>
          <a:bodyPr/>
          <a:lstStyle/>
          <a:p>
            <a:fld id="{0F0EE32C-E76D-45F1-97C5-4FC1D4D830BE}" type="slidenum">
              <a:rPr lang="en-IN" smtClean="0"/>
              <a:t>26</a:t>
            </a:fld>
            <a:endParaRPr lang="en-IN"/>
          </a:p>
        </p:txBody>
      </p:sp>
      <p:sp>
        <p:nvSpPr>
          <p:cNvPr id="7" name="TextBox 6"/>
          <p:cNvSpPr txBox="1"/>
          <p:nvPr/>
        </p:nvSpPr>
        <p:spPr>
          <a:xfrm>
            <a:off x="2954955" y="6344334"/>
            <a:ext cx="5236143" cy="369332"/>
          </a:xfrm>
          <a:prstGeom prst="rect">
            <a:avLst/>
          </a:prstGeom>
          <a:noFill/>
        </p:spPr>
        <p:txBody>
          <a:bodyPr wrap="square" rtlCol="0">
            <a:spAutoFit/>
          </a:bodyPr>
          <a:lstStyle/>
          <a:p>
            <a:r>
              <a:rPr lang="en-IN" dirty="0">
                <a:solidFill>
                  <a:schemeClr val="bg1"/>
                </a:solidFill>
              </a:rPr>
              <a:t>Reduced </a:t>
            </a:r>
            <a:r>
              <a:rPr lang="en-IN" dirty="0" smtClean="0">
                <a:solidFill>
                  <a:schemeClr val="bg1"/>
                </a:solidFill>
              </a:rPr>
              <a:t>chi-squared value: </a:t>
            </a:r>
            <a:r>
              <a:rPr lang="en-IN" dirty="0">
                <a:solidFill>
                  <a:schemeClr val="bg1"/>
                </a:solidFill>
              </a:rPr>
              <a:t>1.75369</a:t>
            </a:r>
          </a:p>
        </p:txBody>
      </p:sp>
      <p:sp>
        <p:nvSpPr>
          <p:cNvPr id="9" name="TextBox 8"/>
          <p:cNvSpPr txBox="1"/>
          <p:nvPr/>
        </p:nvSpPr>
        <p:spPr>
          <a:xfrm>
            <a:off x="2531443" y="649309"/>
            <a:ext cx="4658627" cy="369332"/>
          </a:xfrm>
          <a:prstGeom prst="rect">
            <a:avLst/>
          </a:prstGeom>
          <a:noFill/>
        </p:spPr>
        <p:txBody>
          <a:bodyPr wrap="square" rtlCol="0">
            <a:spAutoFit/>
          </a:bodyPr>
          <a:lstStyle/>
          <a:p>
            <a:r>
              <a:rPr lang="en-IN" dirty="0" smtClean="0">
                <a:solidFill>
                  <a:schemeClr val="bg1"/>
                </a:solidFill>
              </a:rPr>
              <a:t>Best Fit Model for 11 Parameters</a:t>
            </a:r>
            <a:endParaRPr lang="en-IN" dirty="0">
              <a:solidFill>
                <a:schemeClr val="bg1"/>
              </a:solidFill>
            </a:endParaRPr>
          </a:p>
        </p:txBody>
      </p:sp>
    </p:spTree>
    <p:extLst>
      <p:ext uri="{BB962C8B-B14F-4D97-AF65-F5344CB8AC3E}">
        <p14:creationId xmlns:p14="http://schemas.microsoft.com/office/powerpoint/2010/main" val="36324895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003"/>
            <a:ext cx="12185583" cy="6785811"/>
          </a:xfrm>
          <a:prstGeom prst="rect">
            <a:avLst/>
          </a:prstGeom>
        </p:spPr>
      </p:pic>
      <p:sp>
        <p:nvSpPr>
          <p:cNvPr id="2" name="Title 1"/>
          <p:cNvSpPr>
            <a:spLocks noGrp="1"/>
          </p:cNvSpPr>
          <p:nvPr>
            <p:ph type="title"/>
          </p:nvPr>
        </p:nvSpPr>
        <p:spPr>
          <a:xfrm>
            <a:off x="-927467" y="1661115"/>
            <a:ext cx="12118206" cy="2308547"/>
          </a:xfrm>
        </p:spPr>
        <p:txBody>
          <a:bodyPr/>
          <a:lstStyle/>
          <a:p>
            <a:pPr algn="ctr"/>
            <a:r>
              <a:rPr lang="en-IN" sz="6000" b="1" dirty="0" smtClean="0">
                <a:effectLst>
                  <a:outerShdw blurRad="38100" dist="38100" dir="2700000" algn="tl">
                    <a:srgbClr val="000000">
                      <a:alpha val="43137"/>
                    </a:srgbClr>
                  </a:outerShdw>
                  <a:reflection blurRad="6350" stA="55000" endA="300" endPos="45500" dir="5400000" sy="-100000" algn="bl" rotWithShape="0"/>
                </a:effectLst>
              </a:rPr>
              <a:t>CONCLUSIONS</a:t>
            </a:r>
            <a:endParaRPr lang="en-IN" sz="6000" b="1" dirty="0">
              <a:effectLst>
                <a:outerShdw blurRad="38100" dist="38100" dir="2700000" algn="tl">
                  <a:srgbClr val="000000">
                    <a:alpha val="43137"/>
                  </a:srgbClr>
                </a:outerShdw>
                <a:reflection blurRad="6350" stA="55000" endA="300" endPos="45500" dir="5400000" sy="-100000" algn="bl" rotWithShape="0"/>
              </a:effectLst>
            </a:endParaRPr>
          </a:p>
        </p:txBody>
      </p:sp>
      <p:sp>
        <p:nvSpPr>
          <p:cNvPr id="4" name="Slide Number Placeholder 3"/>
          <p:cNvSpPr>
            <a:spLocks noGrp="1"/>
          </p:cNvSpPr>
          <p:nvPr>
            <p:ph type="sldNum" sz="quarter" idx="12"/>
          </p:nvPr>
        </p:nvSpPr>
        <p:spPr/>
        <p:txBody>
          <a:bodyPr/>
          <a:lstStyle/>
          <a:p>
            <a:fld id="{0F0EE32C-E76D-45F1-97C5-4FC1D4D830BE}" type="slidenum">
              <a:rPr lang="en-IN" smtClean="0"/>
              <a:t>27</a:t>
            </a:fld>
            <a:endParaRPr lang="en-IN"/>
          </a:p>
        </p:txBody>
      </p:sp>
    </p:spTree>
    <p:extLst>
      <p:ext uri="{BB962C8B-B14F-4D97-AF65-F5344CB8AC3E}">
        <p14:creationId xmlns:p14="http://schemas.microsoft.com/office/powerpoint/2010/main" val="613504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0EE32C-E76D-45F1-97C5-4FC1D4D830BE}" type="slidenum">
              <a:rPr lang="en-IN" smtClean="0"/>
              <a:t>28</a:t>
            </a:fld>
            <a:endParaRPr lang="en-IN"/>
          </a:p>
        </p:txBody>
      </p:sp>
      <p:sp>
        <p:nvSpPr>
          <p:cNvPr id="4" name="Google Shape;95;g294151154c3_1_6">
            <a:extLst>
              <a:ext uri="{FF2B5EF4-FFF2-40B4-BE49-F238E27FC236}">
                <a16:creationId xmlns:a16="http://schemas.microsoft.com/office/drawing/2014/main" id="{BBA45E65-370A-0991-5F79-A17252D0D8B2}"/>
              </a:ext>
            </a:extLst>
          </p:cNvPr>
          <p:cNvSpPr txBox="1"/>
          <p:nvPr/>
        </p:nvSpPr>
        <p:spPr>
          <a:xfrm>
            <a:off x="1218616" y="295729"/>
            <a:ext cx="9301940" cy="8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smtClean="0">
                <a:solidFill>
                  <a:schemeClr val="bg1"/>
                </a:solidFill>
                <a:effectLst>
                  <a:outerShdw blurRad="38100" dist="38100" dir="2700000" algn="tl">
                    <a:srgbClr val="000000">
                      <a:alpha val="43137"/>
                    </a:srgbClr>
                  </a:outerShdw>
                </a:effectLst>
                <a:sym typeface="Arial Black"/>
              </a:rPr>
              <a:t>Comparison Table (</a:t>
            </a:r>
            <a:r>
              <a:rPr lang="en-US" sz="4000" b="1" dirty="0" err="1" smtClean="0">
                <a:solidFill>
                  <a:schemeClr val="bg1"/>
                </a:solidFill>
                <a:effectLst>
                  <a:outerShdw blurRad="38100" dist="38100" dir="2700000" algn="tl">
                    <a:srgbClr val="000000">
                      <a:alpha val="43137"/>
                    </a:srgbClr>
                  </a:outerShdw>
                </a:effectLst>
                <a:sym typeface="Arial Black"/>
              </a:rPr>
              <a:t>Std</a:t>
            </a:r>
            <a:r>
              <a:rPr lang="en-US" sz="4000" b="1" dirty="0" smtClean="0">
                <a:solidFill>
                  <a:schemeClr val="bg1"/>
                </a:solidFill>
                <a:effectLst>
                  <a:outerShdw blurRad="38100" dist="38100" dir="2700000" algn="tl">
                    <a:srgbClr val="000000">
                      <a:alpha val="43137"/>
                    </a:srgbClr>
                  </a:outerShdw>
                </a:effectLst>
                <a:sym typeface="Arial Black"/>
              </a:rPr>
              <a:t> Test) </a:t>
            </a:r>
            <a:endParaRPr sz="4000" b="1" dirty="0">
              <a:solidFill>
                <a:schemeClr val="bg1"/>
              </a:solidFill>
              <a:effectLst>
                <a:outerShdw blurRad="38100" dist="38100" dir="2700000" algn="tl">
                  <a:srgbClr val="000000">
                    <a:alpha val="43137"/>
                  </a:srgbClr>
                </a:outerShdw>
              </a:effectLst>
              <a:sym typeface="Arial Black"/>
            </a:endParaRPr>
          </a:p>
        </p:txBody>
      </p:sp>
      <p:graphicFrame>
        <p:nvGraphicFramePr>
          <p:cNvPr id="6" name="Table 5"/>
          <p:cNvGraphicFramePr>
            <a:graphicFrameLocks noGrp="1"/>
          </p:cNvGraphicFramePr>
          <p:nvPr>
            <p:extLst>
              <p:ext uri="{D42A27DB-BD31-4B8C-83A1-F6EECF244321}">
                <p14:modId xmlns:p14="http://schemas.microsoft.com/office/powerpoint/2010/main" val="2443794905"/>
              </p:ext>
            </p:extLst>
          </p:nvPr>
        </p:nvGraphicFramePr>
        <p:xfrm>
          <a:off x="1748306" y="1245927"/>
          <a:ext cx="8242560" cy="3657600"/>
        </p:xfrm>
        <a:graphic>
          <a:graphicData uri="http://schemas.openxmlformats.org/drawingml/2006/table">
            <a:tbl>
              <a:tblPr firstRow="1" bandRow="1">
                <a:tableStyleId>{5C22544A-7EE6-4342-B048-85BDC9FD1C3A}</a:tableStyleId>
              </a:tblPr>
              <a:tblGrid>
                <a:gridCol w="1630160">
                  <a:extLst>
                    <a:ext uri="{9D8B030D-6E8A-4147-A177-3AD203B41FA5}">
                      <a16:colId xmlns:a16="http://schemas.microsoft.com/office/drawing/2014/main" val="1528568169"/>
                    </a:ext>
                  </a:extLst>
                </a:gridCol>
                <a:gridCol w="1621040">
                  <a:extLst>
                    <a:ext uri="{9D8B030D-6E8A-4147-A177-3AD203B41FA5}">
                      <a16:colId xmlns:a16="http://schemas.microsoft.com/office/drawing/2014/main" val="1541149055"/>
                    </a:ext>
                  </a:extLst>
                </a:gridCol>
                <a:gridCol w="116840">
                  <a:extLst>
                    <a:ext uri="{9D8B030D-6E8A-4147-A177-3AD203B41FA5}">
                      <a16:colId xmlns:a16="http://schemas.microsoft.com/office/drawing/2014/main" val="1715516692"/>
                    </a:ext>
                  </a:extLst>
                </a:gridCol>
                <a:gridCol w="1623320">
                  <a:extLst>
                    <a:ext uri="{9D8B030D-6E8A-4147-A177-3AD203B41FA5}">
                      <a16:colId xmlns:a16="http://schemas.microsoft.com/office/drawing/2014/main" val="2867837097"/>
                    </a:ext>
                  </a:extLst>
                </a:gridCol>
                <a:gridCol w="1625600">
                  <a:extLst>
                    <a:ext uri="{9D8B030D-6E8A-4147-A177-3AD203B41FA5}">
                      <a16:colId xmlns:a16="http://schemas.microsoft.com/office/drawing/2014/main" val="612878158"/>
                    </a:ext>
                  </a:extLst>
                </a:gridCol>
                <a:gridCol w="1625600">
                  <a:extLst>
                    <a:ext uri="{9D8B030D-6E8A-4147-A177-3AD203B41FA5}">
                      <a16:colId xmlns:a16="http://schemas.microsoft.com/office/drawing/2014/main" val="430636044"/>
                    </a:ext>
                  </a:extLst>
                </a:gridCol>
              </a:tblGrid>
              <a:tr h="358596">
                <a:tc rowSpan="2">
                  <a:txBody>
                    <a:bodyPr/>
                    <a:lstStyle/>
                    <a:p>
                      <a:pPr algn="ctr"/>
                      <a:r>
                        <a:rPr lang="en-IN" dirty="0" smtClean="0"/>
                        <a:t>Parameters</a:t>
                      </a:r>
                      <a:endParaRPr lang="en-IN" dirty="0"/>
                    </a:p>
                  </a:txBody>
                  <a:tcPr/>
                </a:tc>
                <a:tc gridSpan="3">
                  <a:txBody>
                    <a:bodyPr/>
                    <a:lstStyle/>
                    <a:p>
                      <a:pPr algn="ctr"/>
                      <a:r>
                        <a:rPr lang="en-IN" sz="1400" dirty="0" smtClean="0"/>
                        <a:t>MCMC</a:t>
                      </a:r>
                      <a:endParaRPr lang="en-IN" sz="1400" dirty="0"/>
                    </a:p>
                  </a:txBody>
                  <a:tcPr/>
                </a:tc>
                <a:tc hMerge="1">
                  <a:txBody>
                    <a:bodyPr/>
                    <a:lstStyle/>
                    <a:p>
                      <a:endParaRPr lang="en-IN" sz="1400" dirty="0"/>
                    </a:p>
                  </a:txBody>
                  <a:tcPr/>
                </a:tc>
                <a:tc hMerge="1">
                  <a:txBody>
                    <a:bodyPr/>
                    <a:lstStyle/>
                    <a:p>
                      <a:endParaRPr lang="en-IN" sz="1400" dirty="0"/>
                    </a:p>
                  </a:txBody>
                  <a:tcPr/>
                </a:tc>
                <a:tc gridSpan="2">
                  <a:txBody>
                    <a:bodyPr/>
                    <a:lstStyle/>
                    <a:p>
                      <a:r>
                        <a:rPr lang="en-IN" dirty="0" smtClean="0"/>
                        <a:t>Nested Sampling</a:t>
                      </a:r>
                      <a:endParaRPr lang="en-IN" dirty="0"/>
                    </a:p>
                  </a:txBody>
                  <a:tcPr/>
                </a:tc>
                <a:tc hMerge="1">
                  <a:txBody>
                    <a:bodyPr/>
                    <a:lstStyle/>
                    <a:p>
                      <a:endParaRPr lang="en-IN" dirty="0"/>
                    </a:p>
                  </a:txBody>
                  <a:tcPr/>
                </a:tc>
                <a:extLst>
                  <a:ext uri="{0D108BD9-81ED-4DB2-BD59-A6C34878D82A}">
                    <a16:rowId xmlns:a16="http://schemas.microsoft.com/office/drawing/2014/main" val="3384256762"/>
                  </a:ext>
                </a:extLst>
              </a:tr>
              <a:tr h="358596">
                <a:tc vMerge="1">
                  <a:txBody>
                    <a:bodyPr/>
                    <a:lstStyle/>
                    <a:p>
                      <a:endParaRPr lang="en-IN"/>
                    </a:p>
                  </a:txBody>
                  <a:tcPr/>
                </a:tc>
                <a:tc gridSpan="2">
                  <a:txBody>
                    <a:bodyPr/>
                    <a:lstStyle/>
                    <a:p>
                      <a:r>
                        <a:rPr lang="en-IN" sz="1800" b="1" dirty="0" smtClean="0"/>
                        <a:t>Median</a:t>
                      </a:r>
                      <a:endParaRPr lang="en-IN" sz="1800" b="1" dirty="0"/>
                    </a:p>
                  </a:txBody>
                  <a:tcPr/>
                </a:tc>
                <a:tc hMerge="1">
                  <a:txBody>
                    <a:bodyPr/>
                    <a:lstStyle/>
                    <a:p>
                      <a:endParaRPr lang="en-IN"/>
                    </a:p>
                  </a:txBody>
                  <a:tcPr/>
                </a:tc>
                <a:tc>
                  <a:txBody>
                    <a:bodyPr/>
                    <a:lstStyle/>
                    <a:p>
                      <a:r>
                        <a:rPr lang="en-IN" sz="1800" b="1" dirty="0" smtClean="0"/>
                        <a:t>Error</a:t>
                      </a:r>
                      <a:endParaRPr lang="en-IN" sz="1800" b="1" dirty="0"/>
                    </a:p>
                  </a:txBody>
                  <a:tcPr/>
                </a:tc>
                <a:tc>
                  <a:txBody>
                    <a:bodyPr/>
                    <a:lstStyle/>
                    <a:p>
                      <a:r>
                        <a:rPr lang="en-IN" b="1" dirty="0" smtClean="0"/>
                        <a:t>Median</a:t>
                      </a:r>
                      <a:endParaRPr lang="en-IN" b="1" dirty="0"/>
                    </a:p>
                  </a:txBody>
                  <a:tcPr/>
                </a:tc>
                <a:tc>
                  <a:txBody>
                    <a:bodyPr/>
                    <a:lstStyle/>
                    <a:p>
                      <a:r>
                        <a:rPr lang="en-IN" b="1" dirty="0" smtClean="0"/>
                        <a:t>Error</a:t>
                      </a:r>
                      <a:endParaRPr lang="en-IN" b="1" dirty="0"/>
                    </a:p>
                  </a:txBody>
                  <a:tcPr/>
                </a:tc>
                <a:extLst>
                  <a:ext uri="{0D108BD9-81ED-4DB2-BD59-A6C34878D82A}">
                    <a16:rowId xmlns:a16="http://schemas.microsoft.com/office/drawing/2014/main" val="2401366523"/>
                  </a:ext>
                </a:extLst>
              </a:tr>
              <a:tr h="358596">
                <a:tc rowSpan="2">
                  <a:txBody>
                    <a:bodyPr/>
                    <a:lstStyle/>
                    <a:p>
                      <a:pPr algn="ctr">
                        <a:lnSpc>
                          <a:spcPct val="200000"/>
                        </a:lnSpc>
                      </a:pPr>
                      <a:r>
                        <a:rPr lang="en-US" sz="1800" b="1" dirty="0" smtClean="0"/>
                        <a:t>H</a:t>
                      </a:r>
                      <a:r>
                        <a:rPr lang="en-US" sz="1800" b="1" baseline="-25000" dirty="0" smtClean="0"/>
                        <a:t>2</a:t>
                      </a:r>
                      <a:r>
                        <a:rPr lang="en-US" sz="1800" b="1" dirty="0" smtClean="0"/>
                        <a:t>O</a:t>
                      </a:r>
                      <a:endParaRPr lang="en-IN" sz="1800" b="1" dirty="0"/>
                    </a:p>
                  </a:txBody>
                  <a:tcPr/>
                </a:tc>
                <a:tc rowSpan="2">
                  <a:txBody>
                    <a:bodyPr/>
                    <a:lstStyle/>
                    <a:p>
                      <a:pPr>
                        <a:lnSpc>
                          <a:spcPct val="200000"/>
                        </a:lnSpc>
                      </a:pPr>
                      <a:r>
                        <a:rPr lang="en-IN" dirty="0" smtClean="0"/>
                        <a:t>-2.49</a:t>
                      </a:r>
                      <a:endParaRPr lang="en-IN" dirty="0"/>
                    </a:p>
                  </a:txBody>
                  <a:tcPr/>
                </a:tc>
                <a:tc gridSpan="2">
                  <a:txBody>
                    <a:bodyPr/>
                    <a:lstStyle/>
                    <a:p>
                      <a:r>
                        <a:rPr lang="en-IN" dirty="0" smtClean="0"/>
                        <a:t>+0.12</a:t>
                      </a:r>
                      <a:endParaRPr lang="en-IN" dirty="0"/>
                    </a:p>
                  </a:txBody>
                  <a:tcPr/>
                </a:tc>
                <a:tc hMerge="1">
                  <a:txBody>
                    <a:bodyPr/>
                    <a:lstStyle/>
                    <a:p>
                      <a:endParaRPr lang="en-IN"/>
                    </a:p>
                  </a:txBody>
                  <a:tcPr/>
                </a:tc>
                <a:tc rowSpan="2">
                  <a:txBody>
                    <a:bodyPr/>
                    <a:lstStyle/>
                    <a:p>
                      <a:pPr>
                        <a:lnSpc>
                          <a:spcPct val="200000"/>
                        </a:lnSpc>
                      </a:pPr>
                      <a:r>
                        <a:rPr lang="en-IN" dirty="0" smtClean="0"/>
                        <a:t>-2.47</a:t>
                      </a:r>
                      <a:endParaRPr lang="en-IN" dirty="0"/>
                    </a:p>
                  </a:txBody>
                  <a:tcPr/>
                </a:tc>
                <a:tc>
                  <a:txBody>
                    <a:bodyPr/>
                    <a:lstStyle/>
                    <a:p>
                      <a:r>
                        <a:rPr lang="en-IN" dirty="0" smtClean="0"/>
                        <a:t>+0.12</a:t>
                      </a:r>
                      <a:endParaRPr lang="en-IN" dirty="0"/>
                    </a:p>
                  </a:txBody>
                  <a:tcPr/>
                </a:tc>
                <a:extLst>
                  <a:ext uri="{0D108BD9-81ED-4DB2-BD59-A6C34878D82A}">
                    <a16:rowId xmlns:a16="http://schemas.microsoft.com/office/drawing/2014/main" val="1472295248"/>
                  </a:ext>
                </a:extLst>
              </a:tr>
              <a:tr h="358596">
                <a:tc vMerge="1">
                  <a:txBody>
                    <a:bodyPr/>
                    <a:lstStyle/>
                    <a:p>
                      <a:endParaRPr lang="en-IN"/>
                    </a:p>
                  </a:txBody>
                  <a:tcPr/>
                </a:tc>
                <a:tc vMerge="1">
                  <a:txBody>
                    <a:bodyPr/>
                    <a:lstStyle/>
                    <a:p>
                      <a:endParaRPr lang="en-IN"/>
                    </a:p>
                  </a:txBody>
                  <a:tcPr/>
                </a:tc>
                <a:tc gridSpan="2">
                  <a:txBody>
                    <a:bodyPr/>
                    <a:lstStyle/>
                    <a:p>
                      <a:r>
                        <a:rPr lang="en-IN" dirty="0" smtClean="0"/>
                        <a:t>-0.245</a:t>
                      </a:r>
                      <a:endParaRPr lang="en-IN" dirty="0"/>
                    </a:p>
                  </a:txBody>
                  <a:tcPr/>
                </a:tc>
                <a:tc hMerge="1">
                  <a:txBody>
                    <a:bodyPr/>
                    <a:lstStyle/>
                    <a:p>
                      <a:endParaRPr lang="en-IN"/>
                    </a:p>
                  </a:txBody>
                  <a:tcPr/>
                </a:tc>
                <a:tc vMerge="1">
                  <a:txBody>
                    <a:bodyPr/>
                    <a:lstStyle/>
                    <a:p>
                      <a:endParaRPr lang="en-IN"/>
                    </a:p>
                  </a:txBody>
                  <a:tcPr/>
                </a:tc>
                <a:tc>
                  <a:txBody>
                    <a:bodyPr/>
                    <a:lstStyle/>
                    <a:p>
                      <a:r>
                        <a:rPr lang="en-IN" dirty="0" smtClean="0"/>
                        <a:t>-0.13</a:t>
                      </a:r>
                      <a:endParaRPr lang="en-IN" dirty="0"/>
                    </a:p>
                  </a:txBody>
                  <a:tcPr/>
                </a:tc>
                <a:extLst>
                  <a:ext uri="{0D108BD9-81ED-4DB2-BD59-A6C34878D82A}">
                    <a16:rowId xmlns:a16="http://schemas.microsoft.com/office/drawing/2014/main" val="643442790"/>
                  </a:ext>
                </a:extLst>
              </a:tr>
              <a:tr h="358596">
                <a:tc rowSpan="2">
                  <a:txBody>
                    <a:bodyPr/>
                    <a:lstStyle/>
                    <a:p>
                      <a:pPr algn="ctr">
                        <a:lnSpc>
                          <a:spcPct val="200000"/>
                        </a:lnSpc>
                      </a:pPr>
                      <a:r>
                        <a:rPr lang="en-US" sz="1800" b="1" dirty="0"/>
                        <a:t>CO</a:t>
                      </a:r>
                      <a:r>
                        <a:rPr lang="en-US" sz="1800" b="1" baseline="-25000" dirty="0"/>
                        <a:t>2</a:t>
                      </a:r>
                      <a:endParaRPr lang="en-IN" sz="1800" b="1" baseline="-25000" dirty="0"/>
                    </a:p>
                  </a:txBody>
                  <a:tcPr/>
                </a:tc>
                <a:tc rowSpan="2">
                  <a:txBody>
                    <a:bodyPr/>
                    <a:lstStyle/>
                    <a:p>
                      <a:pPr>
                        <a:lnSpc>
                          <a:spcPct val="200000"/>
                        </a:lnSpc>
                      </a:pPr>
                      <a:r>
                        <a:rPr lang="en-IN" dirty="0" smtClean="0"/>
                        <a:t>-2.2</a:t>
                      </a:r>
                      <a:endParaRPr lang="en-IN" dirty="0"/>
                    </a:p>
                  </a:txBody>
                  <a:tcPr/>
                </a:tc>
                <a:tc gridSpan="2">
                  <a:txBody>
                    <a:bodyPr/>
                    <a:lstStyle/>
                    <a:p>
                      <a:r>
                        <a:rPr lang="en-IN" dirty="0" smtClean="0"/>
                        <a:t>+0.122</a:t>
                      </a:r>
                      <a:endParaRPr lang="en-IN" dirty="0"/>
                    </a:p>
                  </a:txBody>
                  <a:tcPr/>
                </a:tc>
                <a:tc hMerge="1">
                  <a:txBody>
                    <a:bodyPr/>
                    <a:lstStyle/>
                    <a:p>
                      <a:endParaRPr lang="en-IN"/>
                    </a:p>
                  </a:txBody>
                  <a:tcPr/>
                </a:tc>
                <a:tc rowSpan="2">
                  <a:txBody>
                    <a:bodyPr/>
                    <a:lstStyle/>
                    <a:p>
                      <a:pPr>
                        <a:lnSpc>
                          <a:spcPct val="200000"/>
                        </a:lnSpc>
                      </a:pPr>
                      <a:r>
                        <a:rPr lang="en-IN" dirty="0" smtClean="0"/>
                        <a:t>-2.2</a:t>
                      </a:r>
                      <a:endParaRPr lang="en-IN" dirty="0"/>
                    </a:p>
                  </a:txBody>
                  <a:tcPr/>
                </a:tc>
                <a:tc>
                  <a:txBody>
                    <a:bodyPr/>
                    <a:lstStyle/>
                    <a:p>
                      <a:r>
                        <a:rPr lang="en-IN" dirty="0" smtClean="0"/>
                        <a:t>+0.11</a:t>
                      </a:r>
                      <a:endParaRPr lang="en-IN" dirty="0"/>
                    </a:p>
                  </a:txBody>
                  <a:tcPr/>
                </a:tc>
                <a:extLst>
                  <a:ext uri="{0D108BD9-81ED-4DB2-BD59-A6C34878D82A}">
                    <a16:rowId xmlns:a16="http://schemas.microsoft.com/office/drawing/2014/main" val="1103391130"/>
                  </a:ext>
                </a:extLst>
              </a:tr>
              <a:tr h="358596">
                <a:tc vMerge="1">
                  <a:txBody>
                    <a:bodyPr/>
                    <a:lstStyle/>
                    <a:p>
                      <a:endParaRPr lang="en-IN"/>
                    </a:p>
                  </a:txBody>
                  <a:tcPr/>
                </a:tc>
                <a:tc vMerge="1">
                  <a:txBody>
                    <a:bodyPr/>
                    <a:lstStyle/>
                    <a:p>
                      <a:endParaRPr lang="en-IN"/>
                    </a:p>
                  </a:txBody>
                  <a:tcPr/>
                </a:tc>
                <a:tc gridSpan="2">
                  <a:txBody>
                    <a:bodyPr/>
                    <a:lstStyle/>
                    <a:p>
                      <a:r>
                        <a:rPr lang="en-IN" dirty="0" smtClean="0"/>
                        <a:t>-0.262</a:t>
                      </a:r>
                      <a:endParaRPr lang="en-IN" dirty="0"/>
                    </a:p>
                  </a:txBody>
                  <a:tcPr/>
                </a:tc>
                <a:tc hMerge="1">
                  <a:txBody>
                    <a:bodyPr/>
                    <a:lstStyle/>
                    <a:p>
                      <a:endParaRPr lang="en-IN"/>
                    </a:p>
                  </a:txBody>
                  <a:tcPr/>
                </a:tc>
                <a:tc vMerge="1">
                  <a:txBody>
                    <a:bodyPr/>
                    <a:lstStyle/>
                    <a:p>
                      <a:endParaRPr lang="en-IN"/>
                    </a:p>
                  </a:txBody>
                  <a:tcPr/>
                </a:tc>
                <a:tc>
                  <a:txBody>
                    <a:bodyPr/>
                    <a:lstStyle/>
                    <a:p>
                      <a:r>
                        <a:rPr lang="en-IN" dirty="0" smtClean="0"/>
                        <a:t>-0.14</a:t>
                      </a:r>
                      <a:endParaRPr lang="en-IN" dirty="0"/>
                    </a:p>
                  </a:txBody>
                  <a:tcPr/>
                </a:tc>
                <a:extLst>
                  <a:ext uri="{0D108BD9-81ED-4DB2-BD59-A6C34878D82A}">
                    <a16:rowId xmlns:a16="http://schemas.microsoft.com/office/drawing/2014/main" val="67290512"/>
                  </a:ext>
                </a:extLst>
              </a:tr>
              <a:tr h="358596">
                <a:tc rowSpan="2">
                  <a:txBody>
                    <a:bodyPr/>
                    <a:lstStyle/>
                    <a:p>
                      <a:pPr algn="ctr">
                        <a:lnSpc>
                          <a:spcPct val="200000"/>
                        </a:lnSpc>
                      </a:pPr>
                      <a:r>
                        <a:rPr lang="en-US" sz="1800" b="1" dirty="0"/>
                        <a:t>Radius</a:t>
                      </a:r>
                      <a:endParaRPr lang="en-IN" sz="1800" b="1" dirty="0"/>
                    </a:p>
                  </a:txBody>
                  <a:tcPr/>
                </a:tc>
                <a:tc rowSpan="2">
                  <a:txBody>
                    <a:bodyPr/>
                    <a:lstStyle/>
                    <a:p>
                      <a:pPr>
                        <a:lnSpc>
                          <a:spcPct val="200000"/>
                        </a:lnSpc>
                      </a:pPr>
                      <a:r>
                        <a:rPr lang="en-IN" dirty="0" smtClean="0"/>
                        <a:t>1.2</a:t>
                      </a:r>
                      <a:endParaRPr lang="en-IN" dirty="0"/>
                    </a:p>
                  </a:txBody>
                  <a:tcPr/>
                </a:tc>
                <a:tc gridSpan="2">
                  <a:txBody>
                    <a:bodyPr/>
                    <a:lstStyle/>
                    <a:p>
                      <a:r>
                        <a:rPr lang="en-IN" dirty="0" smtClean="0"/>
                        <a:t>+0.003</a:t>
                      </a:r>
                      <a:endParaRPr lang="en-IN" dirty="0"/>
                    </a:p>
                  </a:txBody>
                  <a:tcPr/>
                </a:tc>
                <a:tc hMerge="1">
                  <a:txBody>
                    <a:bodyPr/>
                    <a:lstStyle/>
                    <a:p>
                      <a:endParaRPr lang="en-IN"/>
                    </a:p>
                  </a:txBody>
                  <a:tcPr/>
                </a:tc>
                <a:tc rowSpan="2">
                  <a:txBody>
                    <a:bodyPr/>
                    <a:lstStyle/>
                    <a:p>
                      <a:pPr>
                        <a:lnSpc>
                          <a:spcPct val="200000"/>
                        </a:lnSpc>
                      </a:pPr>
                      <a:r>
                        <a:rPr lang="en-IN" dirty="0" smtClean="0"/>
                        <a:t>1.2</a:t>
                      </a:r>
                      <a:endParaRPr lang="en-IN" dirty="0"/>
                    </a:p>
                  </a:txBody>
                  <a:tcPr/>
                </a:tc>
                <a:tc>
                  <a:txBody>
                    <a:bodyPr/>
                    <a:lstStyle/>
                    <a:p>
                      <a:r>
                        <a:rPr lang="en-IN" dirty="0" smtClean="0"/>
                        <a:t>+0.00</a:t>
                      </a:r>
                    </a:p>
                  </a:txBody>
                  <a:tcPr/>
                </a:tc>
                <a:extLst>
                  <a:ext uri="{0D108BD9-81ED-4DB2-BD59-A6C34878D82A}">
                    <a16:rowId xmlns:a16="http://schemas.microsoft.com/office/drawing/2014/main" val="2682741466"/>
                  </a:ext>
                </a:extLst>
              </a:tr>
              <a:tr h="358596">
                <a:tc vMerge="1">
                  <a:txBody>
                    <a:bodyPr/>
                    <a:lstStyle/>
                    <a:p>
                      <a:endParaRPr lang="en-IN"/>
                    </a:p>
                  </a:txBody>
                  <a:tcPr/>
                </a:tc>
                <a:tc vMerge="1">
                  <a:txBody>
                    <a:bodyPr/>
                    <a:lstStyle/>
                    <a:p>
                      <a:endParaRPr lang="en-IN"/>
                    </a:p>
                  </a:txBody>
                  <a:tcPr/>
                </a:tc>
                <a:tc gridSpan="2">
                  <a:txBody>
                    <a:bodyPr/>
                    <a:lstStyle/>
                    <a:p>
                      <a:r>
                        <a:rPr lang="en-IN" dirty="0" smtClean="0"/>
                        <a:t>-0.002</a:t>
                      </a:r>
                      <a:endParaRPr lang="en-IN" dirty="0"/>
                    </a:p>
                  </a:txBody>
                  <a:tcPr/>
                </a:tc>
                <a:tc hMerge="1">
                  <a:txBody>
                    <a:bodyPr/>
                    <a:lstStyle/>
                    <a:p>
                      <a:endParaRPr lang="en-IN"/>
                    </a:p>
                  </a:txBody>
                  <a:tcPr/>
                </a:tc>
                <a:tc vMerge="1">
                  <a:txBody>
                    <a:bodyPr/>
                    <a:lstStyle/>
                    <a:p>
                      <a:endParaRPr lang="en-IN"/>
                    </a:p>
                  </a:txBody>
                  <a:tcPr/>
                </a:tc>
                <a:tc>
                  <a:txBody>
                    <a:bodyPr/>
                    <a:lstStyle/>
                    <a:p>
                      <a:r>
                        <a:rPr lang="en-IN" dirty="0" smtClean="0"/>
                        <a:t>-0.00</a:t>
                      </a:r>
                      <a:endParaRPr lang="en-IN" dirty="0"/>
                    </a:p>
                  </a:txBody>
                  <a:tcPr/>
                </a:tc>
                <a:extLst>
                  <a:ext uri="{0D108BD9-81ED-4DB2-BD59-A6C34878D82A}">
                    <a16:rowId xmlns:a16="http://schemas.microsoft.com/office/drawing/2014/main" val="2695681171"/>
                  </a:ext>
                </a:extLst>
              </a:tr>
              <a:tr h="358596">
                <a:tc rowSpan="2">
                  <a:txBody>
                    <a:bodyPr/>
                    <a:lstStyle/>
                    <a:p>
                      <a:pPr algn="ctr">
                        <a:lnSpc>
                          <a:spcPct val="200000"/>
                        </a:lnSpc>
                      </a:pPr>
                      <a:r>
                        <a:rPr lang="en-US" sz="1800" b="1" dirty="0"/>
                        <a:t>Temperature</a:t>
                      </a:r>
                      <a:endParaRPr lang="en-IN" sz="1800" b="1" dirty="0"/>
                    </a:p>
                  </a:txBody>
                  <a:tcPr/>
                </a:tc>
                <a:tc rowSpan="2">
                  <a:txBody>
                    <a:bodyPr/>
                    <a:lstStyle/>
                    <a:p>
                      <a:pPr>
                        <a:lnSpc>
                          <a:spcPct val="200000"/>
                        </a:lnSpc>
                      </a:pPr>
                      <a:r>
                        <a:rPr lang="en-IN" dirty="0" smtClean="0"/>
                        <a:t>1196.07</a:t>
                      </a:r>
                      <a:endParaRPr lang="en-IN" dirty="0"/>
                    </a:p>
                  </a:txBody>
                  <a:tcPr/>
                </a:tc>
                <a:tc gridSpan="2">
                  <a:txBody>
                    <a:bodyPr/>
                    <a:lstStyle/>
                    <a:p>
                      <a:r>
                        <a:rPr lang="en-IN" dirty="0" smtClean="0"/>
                        <a:t>+18.835</a:t>
                      </a:r>
                      <a:endParaRPr lang="en-IN" dirty="0"/>
                    </a:p>
                  </a:txBody>
                  <a:tcPr/>
                </a:tc>
                <a:tc hMerge="1">
                  <a:txBody>
                    <a:bodyPr/>
                    <a:lstStyle/>
                    <a:p>
                      <a:endParaRPr lang="en-IN"/>
                    </a:p>
                  </a:txBody>
                  <a:tcPr/>
                </a:tc>
                <a:tc rowSpan="2">
                  <a:txBody>
                    <a:bodyPr/>
                    <a:lstStyle/>
                    <a:p>
                      <a:pPr>
                        <a:lnSpc>
                          <a:spcPct val="200000"/>
                        </a:lnSpc>
                      </a:pPr>
                      <a:r>
                        <a:rPr lang="en-IN" dirty="0" smtClean="0"/>
                        <a:t>1194.75</a:t>
                      </a:r>
                      <a:endParaRPr lang="en-IN" dirty="0"/>
                    </a:p>
                  </a:txBody>
                  <a:tcPr/>
                </a:tc>
                <a:tc>
                  <a:txBody>
                    <a:bodyPr/>
                    <a:lstStyle/>
                    <a:p>
                      <a:r>
                        <a:rPr lang="en-IN" dirty="0" smtClean="0"/>
                        <a:t>+17.26</a:t>
                      </a:r>
                      <a:endParaRPr lang="en-IN" dirty="0"/>
                    </a:p>
                  </a:txBody>
                  <a:tcPr/>
                </a:tc>
                <a:extLst>
                  <a:ext uri="{0D108BD9-81ED-4DB2-BD59-A6C34878D82A}">
                    <a16:rowId xmlns:a16="http://schemas.microsoft.com/office/drawing/2014/main" val="2996069830"/>
                  </a:ext>
                </a:extLst>
              </a:tr>
              <a:tr h="358596">
                <a:tc vMerge="1">
                  <a:txBody>
                    <a:bodyPr/>
                    <a:lstStyle/>
                    <a:p>
                      <a:endParaRPr lang="en-IN"/>
                    </a:p>
                  </a:txBody>
                  <a:tcPr/>
                </a:tc>
                <a:tc vMerge="1">
                  <a:txBody>
                    <a:bodyPr/>
                    <a:lstStyle/>
                    <a:p>
                      <a:endParaRPr lang="en-IN"/>
                    </a:p>
                  </a:txBody>
                  <a:tcPr/>
                </a:tc>
                <a:tc gridSpan="2">
                  <a:txBody>
                    <a:bodyPr/>
                    <a:lstStyle/>
                    <a:p>
                      <a:r>
                        <a:rPr lang="en-IN" dirty="0" smtClean="0"/>
                        <a:t>-25.731</a:t>
                      </a:r>
                      <a:endParaRPr lang="en-IN" dirty="0"/>
                    </a:p>
                  </a:txBody>
                  <a:tcPr/>
                </a:tc>
                <a:tc hMerge="1">
                  <a:txBody>
                    <a:bodyPr/>
                    <a:lstStyle/>
                    <a:p>
                      <a:endParaRPr lang="en-IN"/>
                    </a:p>
                  </a:txBody>
                  <a:tcPr/>
                </a:tc>
                <a:tc vMerge="1">
                  <a:txBody>
                    <a:bodyPr/>
                    <a:lstStyle/>
                    <a:p>
                      <a:endParaRPr lang="en-IN"/>
                    </a:p>
                  </a:txBody>
                  <a:tcPr/>
                </a:tc>
                <a:tc>
                  <a:txBody>
                    <a:bodyPr/>
                    <a:lstStyle/>
                    <a:p>
                      <a:r>
                        <a:rPr lang="en-IN" dirty="0" smtClean="0"/>
                        <a:t>-15.40</a:t>
                      </a:r>
                      <a:endParaRPr lang="en-IN" dirty="0"/>
                    </a:p>
                  </a:txBody>
                  <a:tcPr/>
                </a:tc>
                <a:extLst>
                  <a:ext uri="{0D108BD9-81ED-4DB2-BD59-A6C34878D82A}">
                    <a16:rowId xmlns:a16="http://schemas.microsoft.com/office/drawing/2014/main" val="3779404161"/>
                  </a:ext>
                </a:extLst>
              </a:tr>
            </a:tbl>
          </a:graphicData>
        </a:graphic>
      </p:graphicFrame>
      <p:sp>
        <p:nvSpPr>
          <p:cNvPr id="8" name="TextBox 7"/>
          <p:cNvSpPr txBox="1"/>
          <p:nvPr/>
        </p:nvSpPr>
        <p:spPr>
          <a:xfrm>
            <a:off x="1748306" y="5022404"/>
            <a:ext cx="7944333" cy="1200329"/>
          </a:xfrm>
          <a:prstGeom prst="rect">
            <a:avLst/>
          </a:prstGeom>
          <a:noFill/>
        </p:spPr>
        <p:txBody>
          <a:bodyPr wrap="square" rtlCol="0">
            <a:spAutoFit/>
          </a:bodyPr>
          <a:lstStyle/>
          <a:p>
            <a:r>
              <a:rPr lang="en-US" u="sng" dirty="0" smtClean="0">
                <a:solidFill>
                  <a:schemeClr val="bg1"/>
                </a:solidFill>
              </a:rPr>
              <a:t>TRUE VALUES USED FOR STD TEST</a:t>
            </a:r>
            <a:r>
              <a:rPr lang="en-US" dirty="0" smtClean="0">
                <a:solidFill>
                  <a:schemeClr val="bg1"/>
                </a:solidFill>
              </a:rPr>
              <a:t/>
            </a:r>
            <a:br>
              <a:rPr lang="en-US" dirty="0" smtClean="0">
                <a:solidFill>
                  <a:schemeClr val="bg1"/>
                </a:solidFill>
              </a:rPr>
            </a:br>
            <a:r>
              <a:rPr lang="en-US" dirty="0" smtClean="0">
                <a:solidFill>
                  <a:schemeClr val="bg1"/>
                </a:solidFill>
              </a:rPr>
              <a:t>H</a:t>
            </a:r>
            <a:r>
              <a:rPr lang="en-US" baseline="-25000" dirty="0" smtClean="0">
                <a:solidFill>
                  <a:schemeClr val="bg1"/>
                </a:solidFill>
              </a:rPr>
              <a:t>2</a:t>
            </a:r>
            <a:r>
              <a:rPr lang="en-US" dirty="0" smtClean="0">
                <a:solidFill>
                  <a:schemeClr val="bg1"/>
                </a:solidFill>
              </a:rPr>
              <a:t>O</a:t>
            </a:r>
            <a:r>
              <a:rPr lang="en-IN" dirty="0" smtClean="0">
                <a:solidFill>
                  <a:schemeClr val="bg1"/>
                </a:solidFill>
              </a:rPr>
              <a:t> </a:t>
            </a:r>
            <a:r>
              <a:rPr lang="pt-BR" dirty="0" smtClean="0">
                <a:solidFill>
                  <a:schemeClr val="bg1"/>
                </a:solidFill>
              </a:rPr>
              <a:t>= </a:t>
            </a:r>
            <a:r>
              <a:rPr lang="pt-BR" dirty="0">
                <a:solidFill>
                  <a:schemeClr val="bg1"/>
                </a:solidFill>
              </a:rPr>
              <a:t>0.34</a:t>
            </a:r>
            <a:r>
              <a:rPr lang="pt-BR" dirty="0" smtClean="0">
                <a:solidFill>
                  <a:schemeClr val="bg1"/>
                </a:solidFill>
              </a:rPr>
              <a:t>%</a:t>
            </a:r>
          </a:p>
          <a:p>
            <a:r>
              <a:rPr lang="pt-BR" dirty="0">
                <a:solidFill>
                  <a:schemeClr val="bg1"/>
                </a:solidFill>
              </a:rPr>
              <a:t>Radius = 1.2 R_Jup,</a:t>
            </a:r>
            <a:endParaRPr lang="en-IN" dirty="0">
              <a:solidFill>
                <a:schemeClr val="bg1"/>
              </a:solidFill>
            </a:endParaRPr>
          </a:p>
          <a:p>
            <a:r>
              <a:rPr lang="pt-BR" dirty="0" smtClean="0">
                <a:solidFill>
                  <a:schemeClr val="bg1"/>
                </a:solidFill>
              </a:rPr>
              <a:t>Temperature=1200K, </a:t>
            </a:r>
            <a:endParaRPr lang="en-IN" dirty="0">
              <a:solidFill>
                <a:schemeClr val="bg1"/>
              </a:solidFill>
            </a:endParaRPr>
          </a:p>
        </p:txBody>
      </p:sp>
    </p:spTree>
    <p:extLst>
      <p:ext uri="{BB962C8B-B14F-4D97-AF65-F5344CB8AC3E}">
        <p14:creationId xmlns:p14="http://schemas.microsoft.com/office/powerpoint/2010/main" val="81404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CF84D7-6EDC-AE88-5597-E9502770A245}"/>
              </a:ext>
            </a:extLst>
          </p:cNvPr>
          <p:cNvSpPr>
            <a:spLocks noGrp="1"/>
          </p:cNvSpPr>
          <p:nvPr>
            <p:ph type="sldNum" sz="quarter" idx="12"/>
          </p:nvPr>
        </p:nvSpPr>
        <p:spPr/>
        <p:txBody>
          <a:bodyPr/>
          <a:lstStyle/>
          <a:p>
            <a:fld id="{F67CF3BA-2E0E-4356-B9EB-CDF09885C0F9}" type="slidenum">
              <a:rPr lang="en-IN" smtClean="0"/>
              <a:t>29</a:t>
            </a:fld>
            <a:endParaRPr lang="en-IN"/>
          </a:p>
        </p:txBody>
      </p:sp>
      <p:graphicFrame>
        <p:nvGraphicFramePr>
          <p:cNvPr id="3" name="Table 2">
            <a:extLst>
              <a:ext uri="{FF2B5EF4-FFF2-40B4-BE49-F238E27FC236}">
                <a16:creationId xmlns:a16="http://schemas.microsoft.com/office/drawing/2014/main" id="{D7F471DA-7893-E259-5614-9FB02F590714}"/>
              </a:ext>
            </a:extLst>
          </p:cNvPr>
          <p:cNvGraphicFramePr>
            <a:graphicFrameLocks noGrp="1"/>
          </p:cNvGraphicFramePr>
          <p:nvPr>
            <p:extLst>
              <p:ext uri="{D42A27DB-BD31-4B8C-83A1-F6EECF244321}">
                <p14:modId xmlns:p14="http://schemas.microsoft.com/office/powerpoint/2010/main" val="2017867134"/>
              </p:ext>
            </p:extLst>
          </p:nvPr>
        </p:nvGraphicFramePr>
        <p:xfrm>
          <a:off x="900245" y="377157"/>
          <a:ext cx="8045561" cy="6338919"/>
        </p:xfrm>
        <a:graphic>
          <a:graphicData uri="http://schemas.openxmlformats.org/drawingml/2006/table">
            <a:tbl>
              <a:tblPr firstRow="1" bandRow="1">
                <a:tableStyleId>{5C22544A-7EE6-4342-B048-85BDC9FD1C3A}</a:tableStyleId>
              </a:tblPr>
              <a:tblGrid>
                <a:gridCol w="1725369">
                  <a:extLst>
                    <a:ext uri="{9D8B030D-6E8A-4147-A177-3AD203B41FA5}">
                      <a16:colId xmlns:a16="http://schemas.microsoft.com/office/drawing/2014/main" val="3395841570"/>
                    </a:ext>
                  </a:extLst>
                </a:gridCol>
                <a:gridCol w="1531608">
                  <a:extLst>
                    <a:ext uri="{9D8B030D-6E8A-4147-A177-3AD203B41FA5}">
                      <a16:colId xmlns:a16="http://schemas.microsoft.com/office/drawing/2014/main" val="3631873417"/>
                    </a:ext>
                  </a:extLst>
                </a:gridCol>
                <a:gridCol w="1531608">
                  <a:extLst>
                    <a:ext uri="{9D8B030D-6E8A-4147-A177-3AD203B41FA5}">
                      <a16:colId xmlns:a16="http://schemas.microsoft.com/office/drawing/2014/main" val="2848782956"/>
                    </a:ext>
                  </a:extLst>
                </a:gridCol>
                <a:gridCol w="1628488">
                  <a:extLst>
                    <a:ext uri="{9D8B030D-6E8A-4147-A177-3AD203B41FA5}">
                      <a16:colId xmlns:a16="http://schemas.microsoft.com/office/drawing/2014/main" val="3836005568"/>
                    </a:ext>
                  </a:extLst>
                </a:gridCol>
                <a:gridCol w="1628488">
                  <a:extLst>
                    <a:ext uri="{9D8B030D-6E8A-4147-A177-3AD203B41FA5}">
                      <a16:colId xmlns:a16="http://schemas.microsoft.com/office/drawing/2014/main" val="3300259522"/>
                    </a:ext>
                  </a:extLst>
                </a:gridCol>
              </a:tblGrid>
              <a:tr h="757719">
                <a:tc>
                  <a:txBody>
                    <a:bodyPr/>
                    <a:lstStyle/>
                    <a:p>
                      <a:pPr algn="ctr"/>
                      <a:r>
                        <a:rPr lang="en-US" sz="1800" dirty="0" smtClean="0"/>
                        <a:t>Parameters</a:t>
                      </a:r>
                      <a:endParaRPr lang="en-IN" sz="1800" dirty="0"/>
                    </a:p>
                  </a:txBody>
                  <a:tcPr anchor="ctr"/>
                </a:tc>
                <a:tc>
                  <a:txBody>
                    <a:bodyPr/>
                    <a:lstStyle/>
                    <a:p>
                      <a:pPr algn="ctr"/>
                      <a:r>
                        <a:rPr lang="en-US" sz="1800" dirty="0" smtClean="0"/>
                        <a:t>Median</a:t>
                      </a:r>
                      <a:r>
                        <a:rPr lang="en-US" sz="1800" baseline="0" dirty="0" smtClean="0"/>
                        <a:t> (MCMC)</a:t>
                      </a:r>
                      <a:endParaRPr lang="en-IN"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t>Error</a:t>
                      </a:r>
                      <a:endParaRPr lang="en-IN" sz="1800" dirty="0" smtClean="0"/>
                    </a:p>
                  </a:txBody>
                  <a:tcPr anchor="ctr"/>
                </a:tc>
                <a:tc>
                  <a:txBody>
                    <a:bodyPr/>
                    <a:lstStyle/>
                    <a:p>
                      <a:pPr algn="ctr"/>
                      <a:r>
                        <a:rPr lang="en-US" sz="1800" dirty="0" smtClean="0"/>
                        <a:t>Mean(NS)</a:t>
                      </a:r>
                      <a:endParaRPr lang="en-IN" sz="1800" dirty="0"/>
                    </a:p>
                  </a:txBody>
                  <a:tcPr anchor="ctr"/>
                </a:tc>
                <a:tc>
                  <a:txBody>
                    <a:bodyPr/>
                    <a:lstStyle/>
                    <a:p>
                      <a:pPr algn="ctr"/>
                      <a:r>
                        <a:rPr lang="en-US" sz="1800" dirty="0" smtClean="0"/>
                        <a:t>Error</a:t>
                      </a:r>
                      <a:endParaRPr lang="en-IN" sz="1800" dirty="0"/>
                    </a:p>
                  </a:txBody>
                  <a:tcPr anchor="ctr"/>
                </a:tc>
                <a:extLst>
                  <a:ext uri="{0D108BD9-81ED-4DB2-BD59-A6C34878D82A}">
                    <a16:rowId xmlns:a16="http://schemas.microsoft.com/office/drawing/2014/main" val="3236241995"/>
                  </a:ext>
                </a:extLst>
              </a:tr>
              <a:tr h="348825">
                <a:tc rowSpan="2">
                  <a:txBody>
                    <a:bodyPr/>
                    <a:lstStyle/>
                    <a:p>
                      <a:pPr algn="ctr"/>
                      <a:r>
                        <a:rPr lang="en-US" sz="1600" dirty="0"/>
                        <a:t>CO</a:t>
                      </a:r>
                    </a:p>
                  </a:txBody>
                  <a:tcPr anchor="ctr"/>
                </a:tc>
                <a:tc rowSpan="2">
                  <a:txBody>
                    <a:bodyPr/>
                    <a:lstStyle/>
                    <a:p>
                      <a:pPr algn="ctr"/>
                      <a:r>
                        <a:rPr lang="en-US" sz="1600" dirty="0"/>
                        <a:t>-4.169</a:t>
                      </a:r>
                      <a:endParaRPr lang="en-IN" sz="1600" dirty="0"/>
                    </a:p>
                  </a:txBody>
                  <a:tcPr anchor="ctr"/>
                </a:tc>
                <a:tc>
                  <a:txBody>
                    <a:bodyPr/>
                    <a:lstStyle/>
                    <a:p>
                      <a:pPr algn="ctr"/>
                      <a:r>
                        <a:rPr lang="en-IN" sz="1600" dirty="0" smtClean="0"/>
                        <a:t>+0.669</a:t>
                      </a:r>
                      <a:endParaRPr lang="en-IN" sz="1600" dirty="0"/>
                    </a:p>
                  </a:txBody>
                  <a:tcPr anchor="ctr"/>
                </a:tc>
                <a:tc rowSpan="2">
                  <a:txBody>
                    <a:bodyPr/>
                    <a:lstStyle/>
                    <a:p>
                      <a:pPr algn="ctr"/>
                      <a:r>
                        <a:rPr lang="en-US" sz="1600" dirty="0"/>
                        <a:t>-2.647</a:t>
                      </a:r>
                      <a:endParaRPr lang="en-IN" sz="1600" dirty="0"/>
                    </a:p>
                  </a:txBody>
                  <a:tcPr anchor="ctr"/>
                </a:tc>
                <a:tc>
                  <a:txBody>
                    <a:bodyPr/>
                    <a:lstStyle/>
                    <a:p>
                      <a:pPr algn="ctr"/>
                      <a:r>
                        <a:rPr lang="en-IN" sz="1600" dirty="0" smtClean="0"/>
                        <a:t>+0.36</a:t>
                      </a:r>
                      <a:endParaRPr lang="en-IN" sz="1600" dirty="0"/>
                    </a:p>
                  </a:txBody>
                  <a:tcPr anchor="ctr"/>
                </a:tc>
                <a:extLst>
                  <a:ext uri="{0D108BD9-81ED-4DB2-BD59-A6C34878D82A}">
                    <a16:rowId xmlns:a16="http://schemas.microsoft.com/office/drawing/2014/main" val="810449286"/>
                  </a:ext>
                </a:extLst>
              </a:tr>
              <a:tr h="348825">
                <a:tc vMerge="1">
                  <a:txBody>
                    <a:bodyPr/>
                    <a:lstStyle/>
                    <a:p>
                      <a:endParaRPr lang="en-IN"/>
                    </a:p>
                  </a:txBody>
                  <a:tcPr/>
                </a:tc>
                <a:tc vMerge="1">
                  <a:txBody>
                    <a:bodyPr/>
                    <a:lstStyle/>
                    <a:p>
                      <a:endParaRPr lang="en-IN"/>
                    </a:p>
                  </a:txBody>
                  <a:tcPr/>
                </a:tc>
                <a:tc>
                  <a:txBody>
                    <a:bodyPr/>
                    <a:lstStyle/>
                    <a:p>
                      <a:pPr algn="ctr"/>
                      <a:r>
                        <a:rPr lang="en-IN" sz="1600" dirty="0" smtClean="0"/>
                        <a:t>-0.735</a:t>
                      </a:r>
                      <a:endParaRPr lang="en-IN" sz="1600" dirty="0"/>
                    </a:p>
                  </a:txBody>
                  <a:tcPr anchor="ctr"/>
                </a:tc>
                <a:tc vMerge="1">
                  <a:txBody>
                    <a:bodyPr/>
                    <a:lstStyle/>
                    <a:p>
                      <a:endParaRPr lang="en-IN"/>
                    </a:p>
                  </a:txBody>
                  <a:tcPr/>
                </a:tc>
                <a:tc>
                  <a:txBody>
                    <a:bodyPr/>
                    <a:lstStyle/>
                    <a:p>
                      <a:pPr algn="ctr"/>
                      <a:r>
                        <a:rPr lang="en-IN" sz="1600" dirty="0" smtClean="0"/>
                        <a:t>-0.53</a:t>
                      </a:r>
                      <a:endParaRPr lang="en-IN" sz="1600" dirty="0"/>
                    </a:p>
                  </a:txBody>
                  <a:tcPr anchor="ctr"/>
                </a:tc>
                <a:extLst>
                  <a:ext uri="{0D108BD9-81ED-4DB2-BD59-A6C34878D82A}">
                    <a16:rowId xmlns:a16="http://schemas.microsoft.com/office/drawing/2014/main" val="338121380"/>
                  </a:ext>
                </a:extLst>
              </a:tr>
              <a:tr h="348825">
                <a:tc rowSpan="2">
                  <a:txBody>
                    <a:bodyPr/>
                    <a:lstStyle/>
                    <a:p>
                      <a:pPr algn="ctr"/>
                      <a:r>
                        <a:rPr lang="en-US" sz="1600" dirty="0"/>
                        <a:t>H</a:t>
                      </a:r>
                      <a:r>
                        <a:rPr lang="en-US" sz="1600" baseline="-25000" dirty="0"/>
                        <a:t>2</a:t>
                      </a:r>
                      <a:r>
                        <a:rPr lang="en-US" sz="1600" dirty="0"/>
                        <a:t>O</a:t>
                      </a:r>
                      <a:endParaRPr lang="en-IN" sz="1600" dirty="0"/>
                    </a:p>
                  </a:txBody>
                  <a:tcPr anchor="ctr"/>
                </a:tc>
                <a:tc rowSpan="2">
                  <a:txBody>
                    <a:bodyPr/>
                    <a:lstStyle/>
                    <a:p>
                      <a:pPr algn="ctr"/>
                      <a:r>
                        <a:rPr lang="en-US" sz="1600" dirty="0"/>
                        <a:t>-4.966</a:t>
                      </a:r>
                      <a:endParaRPr lang="en-IN" sz="1600" dirty="0"/>
                    </a:p>
                  </a:txBody>
                  <a:tcPr anchor="ctr"/>
                </a:tc>
                <a:tc>
                  <a:txBody>
                    <a:bodyPr/>
                    <a:lstStyle/>
                    <a:p>
                      <a:pPr algn="ctr"/>
                      <a:r>
                        <a:rPr lang="en-IN" sz="1600" dirty="0" smtClean="0"/>
                        <a:t>+0.408</a:t>
                      </a:r>
                      <a:endParaRPr lang="en-IN" sz="1600" dirty="0"/>
                    </a:p>
                  </a:txBody>
                  <a:tcPr anchor="ctr"/>
                </a:tc>
                <a:tc rowSpan="2">
                  <a:txBody>
                    <a:bodyPr/>
                    <a:lstStyle/>
                    <a:p>
                      <a:pPr algn="ctr"/>
                      <a:r>
                        <a:rPr lang="en-US" sz="1600" dirty="0"/>
                        <a:t>-3.921</a:t>
                      </a:r>
                      <a:endParaRPr lang="en-IN" sz="1600" dirty="0"/>
                    </a:p>
                  </a:txBody>
                  <a:tcPr anchor="ctr"/>
                </a:tc>
                <a:tc>
                  <a:txBody>
                    <a:bodyPr/>
                    <a:lstStyle/>
                    <a:p>
                      <a:pPr algn="ctr"/>
                      <a:r>
                        <a:rPr lang="en-IN" sz="1600" dirty="0" smtClean="0"/>
                        <a:t>+0.11</a:t>
                      </a:r>
                      <a:endParaRPr lang="en-IN" sz="1600" dirty="0"/>
                    </a:p>
                  </a:txBody>
                  <a:tcPr anchor="ctr"/>
                </a:tc>
                <a:extLst>
                  <a:ext uri="{0D108BD9-81ED-4DB2-BD59-A6C34878D82A}">
                    <a16:rowId xmlns:a16="http://schemas.microsoft.com/office/drawing/2014/main" val="3571699731"/>
                  </a:ext>
                </a:extLst>
              </a:tr>
              <a:tr h="348825">
                <a:tc vMerge="1">
                  <a:txBody>
                    <a:bodyPr/>
                    <a:lstStyle/>
                    <a:p>
                      <a:endParaRPr lang="en-IN"/>
                    </a:p>
                  </a:txBody>
                  <a:tcPr/>
                </a:tc>
                <a:tc vMerge="1">
                  <a:txBody>
                    <a:bodyPr/>
                    <a:lstStyle/>
                    <a:p>
                      <a:endParaRPr lang="en-IN"/>
                    </a:p>
                  </a:txBody>
                  <a:tcPr/>
                </a:tc>
                <a:tc>
                  <a:txBody>
                    <a:bodyPr/>
                    <a:lstStyle/>
                    <a:p>
                      <a:pPr algn="ctr"/>
                      <a:r>
                        <a:rPr lang="en-IN" sz="1600" dirty="0" smtClean="0"/>
                        <a:t>-0.310</a:t>
                      </a:r>
                      <a:endParaRPr lang="en-IN" sz="1600" dirty="0"/>
                    </a:p>
                  </a:txBody>
                  <a:tcPr anchor="ctr"/>
                </a:tc>
                <a:tc vMerge="1">
                  <a:txBody>
                    <a:bodyPr/>
                    <a:lstStyle/>
                    <a:p>
                      <a:endParaRPr lang="en-IN"/>
                    </a:p>
                  </a:txBody>
                  <a:tcPr/>
                </a:tc>
                <a:tc>
                  <a:txBody>
                    <a:bodyPr/>
                    <a:lstStyle/>
                    <a:p>
                      <a:pPr algn="ctr"/>
                      <a:r>
                        <a:rPr lang="en-IN" sz="1600" dirty="0" smtClean="0"/>
                        <a:t>-0.13</a:t>
                      </a:r>
                      <a:endParaRPr lang="en-IN" sz="1600" dirty="0"/>
                    </a:p>
                  </a:txBody>
                  <a:tcPr anchor="ctr"/>
                </a:tc>
                <a:extLst>
                  <a:ext uri="{0D108BD9-81ED-4DB2-BD59-A6C34878D82A}">
                    <a16:rowId xmlns:a16="http://schemas.microsoft.com/office/drawing/2014/main" val="3971272952"/>
                  </a:ext>
                </a:extLst>
              </a:tr>
              <a:tr h="348825">
                <a:tc rowSpan="2">
                  <a:txBody>
                    <a:bodyPr/>
                    <a:lstStyle/>
                    <a:p>
                      <a:pPr algn="ctr"/>
                      <a:r>
                        <a:rPr lang="en-US" sz="1600" dirty="0"/>
                        <a:t>CO</a:t>
                      </a:r>
                      <a:r>
                        <a:rPr lang="en-US" sz="1600" baseline="-25000" dirty="0"/>
                        <a:t>2</a:t>
                      </a:r>
                      <a:endParaRPr lang="en-IN" sz="1600" baseline="-25000" dirty="0"/>
                    </a:p>
                  </a:txBody>
                  <a:tcPr anchor="ctr"/>
                </a:tc>
                <a:tc rowSpan="2">
                  <a:txBody>
                    <a:bodyPr/>
                    <a:lstStyle/>
                    <a:p>
                      <a:pPr algn="ctr"/>
                      <a:r>
                        <a:rPr lang="en-US" sz="1600" dirty="0"/>
                        <a:t>-5.211</a:t>
                      </a:r>
                      <a:endParaRPr lang="en-IN" sz="1600" dirty="0"/>
                    </a:p>
                  </a:txBody>
                  <a:tcPr anchor="ctr"/>
                </a:tc>
                <a:tc>
                  <a:txBody>
                    <a:bodyPr/>
                    <a:lstStyle/>
                    <a:p>
                      <a:pPr algn="ctr"/>
                      <a:r>
                        <a:rPr lang="en-IN" sz="1600" dirty="0" smtClean="0"/>
                        <a:t>+0.385</a:t>
                      </a:r>
                      <a:endParaRPr lang="en-IN" sz="1600" dirty="0"/>
                    </a:p>
                  </a:txBody>
                  <a:tcPr anchor="ctr"/>
                </a:tc>
                <a:tc rowSpan="2">
                  <a:txBody>
                    <a:bodyPr/>
                    <a:lstStyle/>
                    <a:p>
                      <a:pPr algn="ctr"/>
                      <a:r>
                        <a:rPr lang="en-US" sz="1600" dirty="0"/>
                        <a:t>-4.356</a:t>
                      </a:r>
                      <a:endParaRPr lang="en-IN" sz="1600" dirty="0"/>
                    </a:p>
                  </a:txBody>
                  <a:tcPr anchor="ctr"/>
                </a:tc>
                <a:tc>
                  <a:txBody>
                    <a:bodyPr/>
                    <a:lstStyle/>
                    <a:p>
                      <a:pPr algn="ctr"/>
                      <a:r>
                        <a:rPr lang="en-IN" sz="1600" dirty="0" smtClean="0"/>
                        <a:t>+0.25</a:t>
                      </a:r>
                      <a:endParaRPr lang="en-IN" sz="1600" dirty="0"/>
                    </a:p>
                  </a:txBody>
                  <a:tcPr anchor="ctr"/>
                </a:tc>
                <a:extLst>
                  <a:ext uri="{0D108BD9-81ED-4DB2-BD59-A6C34878D82A}">
                    <a16:rowId xmlns:a16="http://schemas.microsoft.com/office/drawing/2014/main" val="141980"/>
                  </a:ext>
                </a:extLst>
              </a:tr>
              <a:tr h="348825">
                <a:tc vMerge="1">
                  <a:txBody>
                    <a:bodyPr/>
                    <a:lstStyle/>
                    <a:p>
                      <a:endParaRPr lang="en-IN"/>
                    </a:p>
                  </a:txBody>
                  <a:tcPr/>
                </a:tc>
                <a:tc vMerge="1">
                  <a:txBody>
                    <a:bodyPr/>
                    <a:lstStyle/>
                    <a:p>
                      <a:endParaRPr lang="en-IN"/>
                    </a:p>
                  </a:txBody>
                  <a:tcPr/>
                </a:tc>
                <a:tc>
                  <a:txBody>
                    <a:bodyPr/>
                    <a:lstStyle/>
                    <a:p>
                      <a:pPr algn="ctr"/>
                      <a:r>
                        <a:rPr lang="en-IN" sz="1600" dirty="0" smtClean="0"/>
                        <a:t>-0.3506</a:t>
                      </a:r>
                      <a:endParaRPr lang="en-IN" sz="1600" dirty="0"/>
                    </a:p>
                  </a:txBody>
                  <a:tcPr anchor="ctr"/>
                </a:tc>
                <a:tc vMerge="1">
                  <a:txBody>
                    <a:bodyPr/>
                    <a:lstStyle/>
                    <a:p>
                      <a:endParaRPr lang="en-IN"/>
                    </a:p>
                  </a:txBody>
                  <a:tcPr/>
                </a:tc>
                <a:tc>
                  <a:txBody>
                    <a:bodyPr/>
                    <a:lstStyle/>
                    <a:p>
                      <a:pPr algn="ctr"/>
                      <a:r>
                        <a:rPr lang="en-IN" sz="1600" dirty="0" smtClean="0"/>
                        <a:t>-0.27</a:t>
                      </a:r>
                      <a:endParaRPr lang="en-IN" sz="1600" dirty="0"/>
                    </a:p>
                  </a:txBody>
                  <a:tcPr anchor="ctr"/>
                </a:tc>
                <a:extLst>
                  <a:ext uri="{0D108BD9-81ED-4DB2-BD59-A6C34878D82A}">
                    <a16:rowId xmlns:a16="http://schemas.microsoft.com/office/drawing/2014/main" val="2332702085"/>
                  </a:ext>
                </a:extLst>
              </a:tr>
              <a:tr h="348825">
                <a:tc rowSpan="2">
                  <a:txBody>
                    <a:bodyPr/>
                    <a:lstStyle/>
                    <a:p>
                      <a:pPr algn="ctr"/>
                      <a:r>
                        <a:rPr lang="en-US" sz="1600" dirty="0"/>
                        <a:t>Na</a:t>
                      </a:r>
                      <a:endParaRPr lang="en-IN" sz="1600" dirty="0"/>
                    </a:p>
                  </a:txBody>
                  <a:tcPr anchor="ctr"/>
                </a:tc>
                <a:tc rowSpan="2">
                  <a:txBody>
                    <a:bodyPr/>
                    <a:lstStyle/>
                    <a:p>
                      <a:pPr algn="ctr"/>
                      <a:r>
                        <a:rPr lang="en-US" sz="1600" dirty="0"/>
                        <a:t>-6.861</a:t>
                      </a:r>
                      <a:endParaRPr lang="en-IN" sz="1600" dirty="0"/>
                    </a:p>
                  </a:txBody>
                  <a:tcPr anchor="ctr"/>
                </a:tc>
                <a:tc>
                  <a:txBody>
                    <a:bodyPr/>
                    <a:lstStyle/>
                    <a:p>
                      <a:pPr algn="ctr"/>
                      <a:r>
                        <a:rPr lang="en-IN" sz="1600" dirty="0" smtClean="0"/>
                        <a:t>+0.843</a:t>
                      </a:r>
                      <a:endParaRPr lang="en-IN" sz="1600" dirty="0"/>
                    </a:p>
                  </a:txBody>
                  <a:tcPr anchor="ctr"/>
                </a:tc>
                <a:tc rowSpan="2">
                  <a:txBody>
                    <a:bodyPr/>
                    <a:lstStyle/>
                    <a:p>
                      <a:pPr algn="ctr"/>
                      <a:r>
                        <a:rPr lang="en-US" sz="1600" dirty="0"/>
                        <a:t>-6.086</a:t>
                      </a:r>
                      <a:endParaRPr lang="en-IN" sz="1600" dirty="0"/>
                    </a:p>
                  </a:txBody>
                  <a:tcPr anchor="ctr"/>
                </a:tc>
                <a:tc>
                  <a:txBody>
                    <a:bodyPr/>
                    <a:lstStyle/>
                    <a:p>
                      <a:pPr algn="ctr"/>
                      <a:r>
                        <a:rPr lang="en-IN" sz="1600" dirty="0" smtClean="0"/>
                        <a:t>+0.41</a:t>
                      </a:r>
                      <a:endParaRPr lang="en-IN" sz="1600" dirty="0"/>
                    </a:p>
                  </a:txBody>
                  <a:tcPr anchor="ctr"/>
                </a:tc>
                <a:extLst>
                  <a:ext uri="{0D108BD9-81ED-4DB2-BD59-A6C34878D82A}">
                    <a16:rowId xmlns:a16="http://schemas.microsoft.com/office/drawing/2014/main" val="2083973812"/>
                  </a:ext>
                </a:extLst>
              </a:tr>
              <a:tr h="348825">
                <a:tc vMerge="1">
                  <a:txBody>
                    <a:bodyPr/>
                    <a:lstStyle/>
                    <a:p>
                      <a:endParaRPr lang="en-IN"/>
                    </a:p>
                  </a:txBody>
                  <a:tcPr/>
                </a:tc>
                <a:tc vMerge="1">
                  <a:txBody>
                    <a:bodyPr/>
                    <a:lstStyle/>
                    <a:p>
                      <a:endParaRPr lang="en-IN"/>
                    </a:p>
                  </a:txBody>
                  <a:tcPr/>
                </a:tc>
                <a:tc>
                  <a:txBody>
                    <a:bodyPr/>
                    <a:lstStyle/>
                    <a:p>
                      <a:pPr algn="ctr"/>
                      <a:r>
                        <a:rPr lang="en-IN" sz="1600" dirty="0" smtClean="0"/>
                        <a:t>-1.789</a:t>
                      </a:r>
                      <a:endParaRPr lang="en-IN" sz="1600" dirty="0"/>
                    </a:p>
                  </a:txBody>
                  <a:tcPr anchor="ctr"/>
                </a:tc>
                <a:tc vMerge="1">
                  <a:txBody>
                    <a:bodyPr/>
                    <a:lstStyle/>
                    <a:p>
                      <a:endParaRPr lang="en-IN"/>
                    </a:p>
                  </a:txBody>
                  <a:tcPr/>
                </a:tc>
                <a:tc>
                  <a:txBody>
                    <a:bodyPr/>
                    <a:lstStyle/>
                    <a:p>
                      <a:pPr algn="ctr"/>
                      <a:r>
                        <a:rPr lang="en-IN" sz="1600" dirty="0" smtClean="0"/>
                        <a:t>-0.61</a:t>
                      </a:r>
                      <a:endParaRPr lang="en-IN" sz="1600" dirty="0"/>
                    </a:p>
                  </a:txBody>
                  <a:tcPr anchor="ctr"/>
                </a:tc>
                <a:extLst>
                  <a:ext uri="{0D108BD9-81ED-4DB2-BD59-A6C34878D82A}">
                    <a16:rowId xmlns:a16="http://schemas.microsoft.com/office/drawing/2014/main" val="3427061452"/>
                  </a:ext>
                </a:extLst>
              </a:tr>
              <a:tr h="348825">
                <a:tc rowSpan="2">
                  <a:txBody>
                    <a:bodyPr/>
                    <a:lstStyle/>
                    <a:p>
                      <a:pPr algn="ctr"/>
                      <a:r>
                        <a:rPr lang="en-US" sz="1600" dirty="0"/>
                        <a:t>K</a:t>
                      </a:r>
                      <a:endParaRPr lang="en-IN" sz="1600" dirty="0"/>
                    </a:p>
                  </a:txBody>
                  <a:tcPr anchor="ctr"/>
                </a:tc>
                <a:tc rowSpan="2">
                  <a:txBody>
                    <a:bodyPr/>
                    <a:lstStyle/>
                    <a:p>
                      <a:pPr algn="ctr"/>
                      <a:r>
                        <a:rPr lang="en-US" sz="1600" dirty="0"/>
                        <a:t>-9.800</a:t>
                      </a:r>
                      <a:endParaRPr lang="en-IN" sz="1600" dirty="0"/>
                    </a:p>
                  </a:txBody>
                  <a:tcPr anchor="ctr"/>
                </a:tc>
                <a:tc>
                  <a:txBody>
                    <a:bodyPr/>
                    <a:lstStyle/>
                    <a:p>
                      <a:pPr algn="ctr"/>
                      <a:r>
                        <a:rPr lang="en-IN" sz="1600" dirty="0" smtClean="0"/>
                        <a:t>+0.722</a:t>
                      </a:r>
                      <a:endParaRPr lang="en-IN" sz="1600" dirty="0"/>
                    </a:p>
                  </a:txBody>
                  <a:tcPr anchor="ctr"/>
                </a:tc>
                <a:tc rowSpan="2">
                  <a:txBody>
                    <a:bodyPr/>
                    <a:lstStyle/>
                    <a:p>
                      <a:pPr algn="ctr"/>
                      <a:r>
                        <a:rPr lang="en-US" sz="1600" dirty="0"/>
                        <a:t>-8.309</a:t>
                      </a:r>
                      <a:endParaRPr lang="en-IN" sz="1600" dirty="0"/>
                    </a:p>
                  </a:txBody>
                  <a:tcPr anchor="ctr"/>
                </a:tc>
                <a:tc>
                  <a:txBody>
                    <a:bodyPr/>
                    <a:lstStyle/>
                    <a:p>
                      <a:pPr algn="ctr"/>
                      <a:r>
                        <a:rPr lang="en-IN" sz="1600" dirty="0" smtClean="0"/>
                        <a:t>+0.60</a:t>
                      </a:r>
                      <a:endParaRPr lang="en-IN" sz="1600" dirty="0"/>
                    </a:p>
                  </a:txBody>
                  <a:tcPr anchor="ctr"/>
                </a:tc>
                <a:extLst>
                  <a:ext uri="{0D108BD9-81ED-4DB2-BD59-A6C34878D82A}">
                    <a16:rowId xmlns:a16="http://schemas.microsoft.com/office/drawing/2014/main" val="2530610211"/>
                  </a:ext>
                </a:extLst>
              </a:tr>
              <a:tr h="348825">
                <a:tc vMerge="1">
                  <a:txBody>
                    <a:bodyPr/>
                    <a:lstStyle/>
                    <a:p>
                      <a:endParaRPr lang="en-IN"/>
                    </a:p>
                  </a:txBody>
                  <a:tcPr/>
                </a:tc>
                <a:tc vMerge="1">
                  <a:txBody>
                    <a:bodyPr/>
                    <a:lstStyle/>
                    <a:p>
                      <a:endParaRPr lang="en-IN"/>
                    </a:p>
                  </a:txBody>
                  <a:tcPr/>
                </a:tc>
                <a:tc>
                  <a:txBody>
                    <a:bodyPr/>
                    <a:lstStyle/>
                    <a:p>
                      <a:pPr algn="ctr"/>
                      <a:r>
                        <a:rPr lang="en-IN" sz="1600" dirty="0" smtClean="0"/>
                        <a:t>-0.783</a:t>
                      </a:r>
                      <a:endParaRPr lang="en-IN" sz="1600" dirty="0"/>
                    </a:p>
                  </a:txBody>
                  <a:tcPr anchor="ctr"/>
                </a:tc>
                <a:tc vMerge="1">
                  <a:txBody>
                    <a:bodyPr/>
                    <a:lstStyle/>
                    <a:p>
                      <a:endParaRPr lang="en-IN"/>
                    </a:p>
                  </a:txBody>
                  <a:tcPr/>
                </a:tc>
                <a:tc>
                  <a:txBody>
                    <a:bodyPr/>
                    <a:lstStyle/>
                    <a:p>
                      <a:pPr algn="ctr"/>
                      <a:r>
                        <a:rPr lang="en-IN" sz="1600" dirty="0" smtClean="0"/>
                        <a:t>-0.63</a:t>
                      </a:r>
                      <a:endParaRPr lang="en-IN" sz="1600" dirty="0"/>
                    </a:p>
                  </a:txBody>
                  <a:tcPr anchor="ctr"/>
                </a:tc>
                <a:extLst>
                  <a:ext uri="{0D108BD9-81ED-4DB2-BD59-A6C34878D82A}">
                    <a16:rowId xmlns:a16="http://schemas.microsoft.com/office/drawing/2014/main" val="2813779071"/>
                  </a:ext>
                </a:extLst>
              </a:tr>
              <a:tr h="348825">
                <a:tc rowSpan="2">
                  <a:txBody>
                    <a:bodyPr/>
                    <a:lstStyle/>
                    <a:p>
                      <a:pPr algn="ctr"/>
                      <a:r>
                        <a:rPr lang="en-US" sz="1600" dirty="0"/>
                        <a:t>Radius</a:t>
                      </a:r>
                      <a:endParaRPr lang="en-IN" sz="1600" dirty="0"/>
                    </a:p>
                  </a:txBody>
                  <a:tcPr anchor="ctr"/>
                </a:tc>
                <a:tc rowSpan="2">
                  <a:txBody>
                    <a:bodyPr/>
                    <a:lstStyle/>
                    <a:p>
                      <a:pPr algn="ctr"/>
                      <a:r>
                        <a:rPr lang="en-US" sz="1600" dirty="0"/>
                        <a:t>1.220</a:t>
                      </a:r>
                      <a:endParaRPr lang="en-IN" sz="1600" dirty="0"/>
                    </a:p>
                  </a:txBody>
                  <a:tcPr anchor="ctr"/>
                </a:tc>
                <a:tc>
                  <a:txBody>
                    <a:bodyPr/>
                    <a:lstStyle/>
                    <a:p>
                      <a:pPr algn="ctr"/>
                      <a:r>
                        <a:rPr lang="en-IN" sz="1600" dirty="0" smtClean="0"/>
                        <a:t>+0.003</a:t>
                      </a:r>
                      <a:endParaRPr lang="en-IN" sz="1600" dirty="0"/>
                    </a:p>
                  </a:txBody>
                  <a:tcPr anchor="ctr"/>
                </a:tc>
                <a:tc rowSpan="2">
                  <a:txBody>
                    <a:bodyPr/>
                    <a:lstStyle/>
                    <a:p>
                      <a:pPr algn="ctr"/>
                      <a:r>
                        <a:rPr lang="en-US" sz="1600" dirty="0"/>
                        <a:t>1.210</a:t>
                      </a:r>
                      <a:endParaRPr lang="en-IN" sz="1600" dirty="0"/>
                    </a:p>
                  </a:txBody>
                  <a:tcPr anchor="ctr"/>
                </a:tc>
                <a:tc>
                  <a:txBody>
                    <a:bodyPr/>
                    <a:lstStyle/>
                    <a:p>
                      <a:pPr algn="ctr"/>
                      <a:r>
                        <a:rPr lang="en-IN" sz="1600" dirty="0" smtClean="0"/>
                        <a:t>+0.01</a:t>
                      </a:r>
                      <a:endParaRPr lang="en-IN" sz="1600" dirty="0"/>
                    </a:p>
                  </a:txBody>
                  <a:tcPr anchor="ctr"/>
                </a:tc>
                <a:extLst>
                  <a:ext uri="{0D108BD9-81ED-4DB2-BD59-A6C34878D82A}">
                    <a16:rowId xmlns:a16="http://schemas.microsoft.com/office/drawing/2014/main" val="1709253950"/>
                  </a:ext>
                </a:extLst>
              </a:tr>
              <a:tr h="348825">
                <a:tc vMerge="1">
                  <a:txBody>
                    <a:bodyPr/>
                    <a:lstStyle/>
                    <a:p>
                      <a:endParaRPr lang="en-IN"/>
                    </a:p>
                  </a:txBody>
                  <a:tcPr/>
                </a:tc>
                <a:tc vMerge="1">
                  <a:txBody>
                    <a:bodyPr/>
                    <a:lstStyle/>
                    <a:p>
                      <a:endParaRPr lang="en-IN"/>
                    </a:p>
                  </a:txBody>
                  <a:tcPr/>
                </a:tc>
                <a:tc>
                  <a:txBody>
                    <a:bodyPr/>
                    <a:lstStyle/>
                    <a:p>
                      <a:pPr algn="ctr"/>
                      <a:r>
                        <a:rPr lang="en-IN" sz="1600" dirty="0" smtClean="0"/>
                        <a:t>-0.004</a:t>
                      </a:r>
                      <a:endParaRPr lang="en-IN" sz="1600" dirty="0"/>
                    </a:p>
                  </a:txBody>
                  <a:tcPr anchor="ctr"/>
                </a:tc>
                <a:tc vMerge="1">
                  <a:txBody>
                    <a:bodyPr/>
                    <a:lstStyle/>
                    <a:p>
                      <a:endParaRPr lang="en-IN"/>
                    </a:p>
                  </a:txBody>
                  <a:tcPr/>
                </a:tc>
                <a:tc>
                  <a:txBody>
                    <a:bodyPr/>
                    <a:lstStyle/>
                    <a:p>
                      <a:pPr algn="ctr"/>
                      <a:r>
                        <a:rPr lang="en-IN" sz="1600" dirty="0" smtClean="0"/>
                        <a:t>-0.01</a:t>
                      </a:r>
                      <a:endParaRPr lang="en-IN" sz="1600" dirty="0"/>
                    </a:p>
                  </a:txBody>
                  <a:tcPr anchor="ctr"/>
                </a:tc>
                <a:extLst>
                  <a:ext uri="{0D108BD9-81ED-4DB2-BD59-A6C34878D82A}">
                    <a16:rowId xmlns:a16="http://schemas.microsoft.com/office/drawing/2014/main" val="2466606941"/>
                  </a:ext>
                </a:extLst>
              </a:tr>
              <a:tr h="348825">
                <a:tc rowSpan="2">
                  <a:txBody>
                    <a:bodyPr/>
                    <a:lstStyle/>
                    <a:p>
                      <a:pPr algn="ctr"/>
                      <a:r>
                        <a:rPr lang="en-US" sz="1600" dirty="0"/>
                        <a:t>Temperature</a:t>
                      </a:r>
                      <a:endParaRPr lang="en-IN" sz="1600" dirty="0"/>
                    </a:p>
                  </a:txBody>
                  <a:tcPr anchor="ctr"/>
                </a:tc>
                <a:tc rowSpan="2">
                  <a:txBody>
                    <a:bodyPr/>
                    <a:lstStyle/>
                    <a:p>
                      <a:pPr algn="ctr"/>
                      <a:r>
                        <a:rPr lang="en-US" sz="1600" dirty="0"/>
                        <a:t>756.854</a:t>
                      </a:r>
                    </a:p>
                  </a:txBody>
                  <a:tcPr anchor="ctr"/>
                </a:tc>
                <a:tc>
                  <a:txBody>
                    <a:bodyPr/>
                    <a:lstStyle/>
                    <a:p>
                      <a:pPr algn="ctr"/>
                      <a:r>
                        <a:rPr lang="en-IN" sz="1600" dirty="0" smtClean="0"/>
                        <a:t>+56.342</a:t>
                      </a:r>
                      <a:endParaRPr lang="en-IN" sz="1600" dirty="0"/>
                    </a:p>
                  </a:txBody>
                  <a:tcPr anchor="ctr"/>
                </a:tc>
                <a:tc rowSpan="2">
                  <a:txBody>
                    <a:bodyPr/>
                    <a:lstStyle/>
                    <a:p>
                      <a:pPr algn="ctr"/>
                      <a:r>
                        <a:rPr lang="en-US" sz="1600" dirty="0"/>
                        <a:t>791.4</a:t>
                      </a:r>
                      <a:endParaRPr lang="en-IN" sz="1600" dirty="0"/>
                    </a:p>
                  </a:txBody>
                  <a:tcPr anchor="ctr"/>
                </a:tc>
                <a:tc>
                  <a:txBody>
                    <a:bodyPr/>
                    <a:lstStyle/>
                    <a:p>
                      <a:pPr algn="ctr"/>
                      <a:r>
                        <a:rPr lang="en-IN" sz="1600" dirty="0" smtClean="0"/>
                        <a:t>+98.78</a:t>
                      </a:r>
                      <a:endParaRPr lang="en-IN" sz="1600" dirty="0"/>
                    </a:p>
                  </a:txBody>
                  <a:tcPr anchor="ctr"/>
                </a:tc>
                <a:extLst>
                  <a:ext uri="{0D108BD9-81ED-4DB2-BD59-A6C34878D82A}">
                    <a16:rowId xmlns:a16="http://schemas.microsoft.com/office/drawing/2014/main" val="2369099261"/>
                  </a:ext>
                </a:extLst>
              </a:tr>
              <a:tr h="348825">
                <a:tc vMerge="1">
                  <a:txBody>
                    <a:bodyPr/>
                    <a:lstStyle/>
                    <a:p>
                      <a:endParaRPr lang="en-IN"/>
                    </a:p>
                  </a:txBody>
                  <a:tcPr/>
                </a:tc>
                <a:tc vMerge="1">
                  <a:txBody>
                    <a:bodyPr/>
                    <a:lstStyle/>
                    <a:p>
                      <a:endParaRPr lang="en-IN"/>
                    </a:p>
                  </a:txBody>
                  <a:tcPr/>
                </a:tc>
                <a:tc>
                  <a:txBody>
                    <a:bodyPr/>
                    <a:lstStyle/>
                    <a:p>
                      <a:pPr algn="ctr"/>
                      <a:r>
                        <a:rPr lang="en-IN" sz="1600" dirty="0" smtClean="0"/>
                        <a:t>-55.643</a:t>
                      </a:r>
                      <a:endParaRPr lang="en-IN" sz="1600" dirty="0"/>
                    </a:p>
                  </a:txBody>
                  <a:tcPr anchor="ctr"/>
                </a:tc>
                <a:tc vMerge="1">
                  <a:txBody>
                    <a:bodyPr/>
                    <a:lstStyle/>
                    <a:p>
                      <a:endParaRPr lang="en-IN"/>
                    </a:p>
                  </a:txBody>
                  <a:tcPr/>
                </a:tc>
                <a:tc>
                  <a:txBody>
                    <a:bodyPr/>
                    <a:lstStyle/>
                    <a:p>
                      <a:pPr algn="ctr"/>
                      <a:r>
                        <a:rPr lang="en-IN" sz="1600" dirty="0" smtClean="0"/>
                        <a:t>-84.25</a:t>
                      </a:r>
                      <a:endParaRPr lang="en-IN" sz="1600" dirty="0"/>
                    </a:p>
                  </a:txBody>
                  <a:tcPr anchor="ctr"/>
                </a:tc>
                <a:extLst>
                  <a:ext uri="{0D108BD9-81ED-4DB2-BD59-A6C34878D82A}">
                    <a16:rowId xmlns:a16="http://schemas.microsoft.com/office/drawing/2014/main" val="3550453691"/>
                  </a:ext>
                </a:extLst>
              </a:tr>
              <a:tr h="348825">
                <a:tc rowSpan="2">
                  <a:txBody>
                    <a:bodyPr/>
                    <a:lstStyle/>
                    <a:p>
                      <a:pPr algn="ctr"/>
                      <a:r>
                        <a:rPr lang="en-US" sz="1600" dirty="0"/>
                        <a:t>Haze</a:t>
                      </a:r>
                      <a:endParaRPr lang="en-IN" sz="1600" dirty="0"/>
                    </a:p>
                  </a:txBody>
                  <a:tcPr anchor="ctr"/>
                </a:tc>
                <a:tc rowSpan="2">
                  <a:txBody>
                    <a:bodyPr/>
                    <a:lstStyle/>
                    <a:p>
                      <a:pPr algn="ctr"/>
                      <a:r>
                        <a:rPr lang="en-US" sz="1600" dirty="0"/>
                        <a:t>0.263</a:t>
                      </a:r>
                    </a:p>
                  </a:txBody>
                  <a:tcPr anchor="ctr"/>
                </a:tc>
                <a:tc>
                  <a:txBody>
                    <a:bodyPr/>
                    <a:lstStyle/>
                    <a:p>
                      <a:pPr algn="ctr"/>
                      <a:r>
                        <a:rPr lang="en-IN" sz="1600" dirty="0" smtClean="0"/>
                        <a:t>+0.284</a:t>
                      </a:r>
                      <a:endParaRPr lang="en-IN" sz="1600" dirty="0"/>
                    </a:p>
                  </a:txBody>
                  <a:tcPr anchor="ctr"/>
                </a:tc>
                <a:tc rowSpan="2">
                  <a:txBody>
                    <a:bodyPr/>
                    <a:lstStyle/>
                    <a:p>
                      <a:pPr algn="ctr"/>
                      <a:r>
                        <a:rPr lang="en-US" sz="1600" dirty="0"/>
                        <a:t>1.107</a:t>
                      </a:r>
                      <a:endParaRPr lang="en-IN" sz="1600" dirty="0"/>
                    </a:p>
                  </a:txBody>
                  <a:tcPr anchor="ctr"/>
                </a:tc>
                <a:tc>
                  <a:txBody>
                    <a:bodyPr/>
                    <a:lstStyle/>
                    <a:p>
                      <a:pPr algn="ctr"/>
                      <a:r>
                        <a:rPr lang="en-IN" sz="1600" dirty="0" smtClean="0"/>
                        <a:t>+ 0.83</a:t>
                      </a:r>
                      <a:endParaRPr lang="en-IN" sz="1600" dirty="0"/>
                    </a:p>
                  </a:txBody>
                  <a:tcPr anchor="ctr"/>
                </a:tc>
                <a:extLst>
                  <a:ext uri="{0D108BD9-81ED-4DB2-BD59-A6C34878D82A}">
                    <a16:rowId xmlns:a16="http://schemas.microsoft.com/office/drawing/2014/main" val="3177754530"/>
                  </a:ext>
                </a:extLst>
              </a:tr>
              <a:tr h="348825">
                <a:tc vMerge="1">
                  <a:txBody>
                    <a:bodyPr/>
                    <a:lstStyle/>
                    <a:p>
                      <a:endParaRPr lang="en-IN"/>
                    </a:p>
                  </a:txBody>
                  <a:tcPr/>
                </a:tc>
                <a:tc vMerge="1">
                  <a:txBody>
                    <a:bodyPr/>
                    <a:lstStyle/>
                    <a:p>
                      <a:endParaRPr lang="en-IN"/>
                    </a:p>
                  </a:txBody>
                  <a:tcPr/>
                </a:tc>
                <a:tc>
                  <a:txBody>
                    <a:bodyPr/>
                    <a:lstStyle/>
                    <a:p>
                      <a:pPr algn="ctr"/>
                      <a:r>
                        <a:rPr lang="en-IN" sz="1600" dirty="0" smtClean="0"/>
                        <a:t>-0.182</a:t>
                      </a:r>
                      <a:endParaRPr lang="en-IN" sz="1600" dirty="0"/>
                    </a:p>
                  </a:txBody>
                  <a:tcPr anchor="ctr"/>
                </a:tc>
                <a:tc vMerge="1">
                  <a:txBody>
                    <a:bodyPr/>
                    <a:lstStyle/>
                    <a:p>
                      <a:endParaRPr lang="en-IN"/>
                    </a:p>
                  </a:txBody>
                  <a:tcPr/>
                </a:tc>
                <a:tc>
                  <a:txBody>
                    <a:bodyPr/>
                    <a:lstStyle/>
                    <a:p>
                      <a:pPr algn="ctr"/>
                      <a:r>
                        <a:rPr lang="en-IN" sz="1600" dirty="0" smtClean="0"/>
                        <a:t>-0.12</a:t>
                      </a:r>
                      <a:endParaRPr lang="en-IN" sz="1600" dirty="0"/>
                    </a:p>
                  </a:txBody>
                  <a:tcPr anchor="ctr"/>
                </a:tc>
                <a:extLst>
                  <a:ext uri="{0D108BD9-81ED-4DB2-BD59-A6C34878D82A}">
                    <a16:rowId xmlns:a16="http://schemas.microsoft.com/office/drawing/2014/main" val="2996272098"/>
                  </a:ext>
                </a:extLst>
              </a:tr>
            </a:tbl>
          </a:graphicData>
        </a:graphic>
      </p:graphicFrame>
      <p:sp>
        <p:nvSpPr>
          <p:cNvPr id="5" name="Rectangle 4"/>
          <p:cNvSpPr/>
          <p:nvPr/>
        </p:nvSpPr>
        <p:spPr>
          <a:xfrm>
            <a:off x="1070366" y="0"/>
            <a:ext cx="7436029" cy="369332"/>
          </a:xfrm>
          <a:prstGeom prst="rect">
            <a:avLst/>
          </a:prstGeom>
        </p:spPr>
        <p:txBody>
          <a:bodyPr wrap="square">
            <a:spAutoFit/>
          </a:bodyPr>
          <a:lstStyle/>
          <a:p>
            <a:r>
              <a:rPr lang="en-IN" dirty="0">
                <a:solidFill>
                  <a:schemeClr val="bg1"/>
                </a:solidFill>
              </a:rPr>
              <a:t>Comparison Table for </a:t>
            </a:r>
            <a:r>
              <a:rPr lang="en-IN" dirty="0" smtClean="0">
                <a:solidFill>
                  <a:schemeClr val="bg1"/>
                </a:solidFill>
              </a:rPr>
              <a:t>8 parameter </a:t>
            </a:r>
            <a:r>
              <a:rPr lang="en-IN" dirty="0">
                <a:solidFill>
                  <a:schemeClr val="bg1"/>
                </a:solidFill>
              </a:rPr>
              <a:t>case.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9746" y="1533533"/>
            <a:ext cx="171429" cy="133333"/>
          </a:xfrm>
          <a:prstGeom prst="rect">
            <a:avLst/>
          </a:prstGeom>
        </p:spPr>
      </p:pic>
    </p:spTree>
    <p:extLst>
      <p:ext uri="{BB962C8B-B14F-4D97-AF65-F5344CB8AC3E}">
        <p14:creationId xmlns:p14="http://schemas.microsoft.com/office/powerpoint/2010/main" val="2628476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49717" y="134753"/>
            <a:ext cx="11450855" cy="779648"/>
          </a:xfrm>
        </p:spPr>
        <p:txBody>
          <a:bodyPr>
            <a:normAutofit fontScale="90000"/>
          </a:bodyPr>
          <a:lstStyle/>
          <a:p>
            <a:r>
              <a:rPr lang="en-IN" dirty="0" smtClean="0">
                <a:solidFill>
                  <a:schemeClr val="accent6">
                    <a:lumMod val="50000"/>
                  </a:schemeClr>
                </a:solidFill>
              </a:rPr>
              <a:t>Transmission Spectrum</a:t>
            </a:r>
            <a:endParaRPr lang="en-IN" dirty="0">
              <a:solidFill>
                <a:schemeClr val="accent6">
                  <a:lumMod val="50000"/>
                </a:schemeClr>
              </a:solidFill>
            </a:endParaRPr>
          </a:p>
        </p:txBody>
      </p:sp>
      <p:sp>
        <p:nvSpPr>
          <p:cNvPr id="3" name="Subtitle 2"/>
          <p:cNvSpPr>
            <a:spLocks noGrp="1"/>
          </p:cNvSpPr>
          <p:nvPr>
            <p:ph type="subTitle" idx="1"/>
          </p:nvPr>
        </p:nvSpPr>
        <p:spPr/>
        <p:txBody>
          <a:bodyPr/>
          <a:lstStyle/>
          <a:p>
            <a:endParaRPr lang="en-IN" dirty="0"/>
          </a:p>
        </p:txBody>
      </p:sp>
      <p:sp>
        <p:nvSpPr>
          <p:cNvPr id="4" name="Slide Number Placeholder 3"/>
          <p:cNvSpPr>
            <a:spLocks noGrp="1"/>
          </p:cNvSpPr>
          <p:nvPr>
            <p:ph type="sldNum" sz="quarter" idx="12"/>
          </p:nvPr>
        </p:nvSpPr>
        <p:spPr>
          <a:xfrm>
            <a:off x="10323664" y="43314"/>
            <a:ext cx="838199" cy="767687"/>
          </a:xfrm>
        </p:spPr>
        <p:txBody>
          <a:bodyPr/>
          <a:lstStyle/>
          <a:p>
            <a:r>
              <a:rPr lang="en-IN" dirty="0" smtClean="0">
                <a:solidFill>
                  <a:schemeClr val="tx1"/>
                </a:solidFill>
              </a:rPr>
              <a:t>4</a:t>
            </a:r>
            <a:endParaRPr lang="en-IN" dirty="0">
              <a:solidFill>
                <a:schemeClr val="tx1"/>
              </a:solidFill>
            </a:endParaRPr>
          </a:p>
        </p:txBody>
      </p:sp>
      <p:pic>
        <p:nvPicPr>
          <p:cNvPr id="5" name="transit_method_single_plan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25" y="921690"/>
            <a:ext cx="12192000" cy="5955559"/>
          </a:xfrm>
          <a:prstGeom prst="rect">
            <a:avLst/>
          </a:prstGeom>
        </p:spPr>
      </p:pic>
    </p:spTree>
    <p:extLst>
      <p:ext uri="{BB962C8B-B14F-4D97-AF65-F5344CB8AC3E}">
        <p14:creationId xmlns:p14="http://schemas.microsoft.com/office/powerpoint/2010/main" val="34026614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mute="1">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F0EE32C-E76D-45F1-97C5-4FC1D4D830BE}" type="slidenum">
              <a:rPr lang="en-IN" smtClean="0"/>
              <a:t>30</a:t>
            </a:fld>
            <a:endParaRPr lang="en-IN"/>
          </a:p>
        </p:txBody>
      </p:sp>
      <p:graphicFrame>
        <p:nvGraphicFramePr>
          <p:cNvPr id="3" name="Table 2">
            <a:extLst>
              <a:ext uri="{FF2B5EF4-FFF2-40B4-BE49-F238E27FC236}">
                <a16:creationId xmlns:a16="http://schemas.microsoft.com/office/drawing/2014/main" id="{D7F471DA-7893-E259-5614-9FB02F590714}"/>
              </a:ext>
            </a:extLst>
          </p:cNvPr>
          <p:cNvGraphicFramePr>
            <a:graphicFrameLocks noGrp="1"/>
          </p:cNvGraphicFramePr>
          <p:nvPr>
            <p:extLst>
              <p:ext uri="{D42A27DB-BD31-4B8C-83A1-F6EECF244321}">
                <p14:modId xmlns:p14="http://schemas.microsoft.com/office/powerpoint/2010/main" val="2347181299"/>
              </p:ext>
            </p:extLst>
          </p:nvPr>
        </p:nvGraphicFramePr>
        <p:xfrm>
          <a:off x="1275906" y="1222428"/>
          <a:ext cx="4107557" cy="4663440"/>
        </p:xfrm>
        <a:graphic>
          <a:graphicData uri="http://schemas.openxmlformats.org/drawingml/2006/table">
            <a:tbl>
              <a:tblPr firstRow="1" bandRow="1">
                <a:tableStyleId>{5C22544A-7EE6-4342-B048-85BDC9FD1C3A}</a:tableStyleId>
              </a:tblPr>
              <a:tblGrid>
                <a:gridCol w="1639215">
                  <a:extLst>
                    <a:ext uri="{9D8B030D-6E8A-4147-A177-3AD203B41FA5}">
                      <a16:colId xmlns:a16="http://schemas.microsoft.com/office/drawing/2014/main" val="3395841570"/>
                    </a:ext>
                  </a:extLst>
                </a:gridCol>
                <a:gridCol w="1154558">
                  <a:extLst>
                    <a:ext uri="{9D8B030D-6E8A-4147-A177-3AD203B41FA5}">
                      <a16:colId xmlns:a16="http://schemas.microsoft.com/office/drawing/2014/main" val="3631873417"/>
                    </a:ext>
                  </a:extLst>
                </a:gridCol>
                <a:gridCol w="1313784">
                  <a:extLst>
                    <a:ext uri="{9D8B030D-6E8A-4147-A177-3AD203B41FA5}">
                      <a16:colId xmlns:a16="http://schemas.microsoft.com/office/drawing/2014/main" val="2848782956"/>
                    </a:ext>
                  </a:extLst>
                </a:gridCol>
              </a:tblGrid>
              <a:tr h="627637">
                <a:tc>
                  <a:txBody>
                    <a:bodyPr/>
                    <a:lstStyle/>
                    <a:p>
                      <a:pPr algn="ctr"/>
                      <a:r>
                        <a:rPr lang="en-US" sz="1800" dirty="0"/>
                        <a:t>Parameters</a:t>
                      </a:r>
                      <a:endParaRPr lang="en-IN" sz="1800" dirty="0"/>
                    </a:p>
                  </a:txBody>
                  <a:tcPr/>
                </a:tc>
                <a:tc>
                  <a:txBody>
                    <a:bodyPr/>
                    <a:lstStyle/>
                    <a:p>
                      <a:pPr algn="ctr"/>
                      <a:r>
                        <a:rPr lang="en-US" sz="1800" dirty="0" smtClean="0"/>
                        <a:t>Median</a:t>
                      </a:r>
                      <a:r>
                        <a:rPr lang="en-US" sz="1800" baseline="0" dirty="0" smtClean="0"/>
                        <a:t> (NS)</a:t>
                      </a:r>
                      <a:endParaRPr lang="en-IN" sz="1800" dirty="0"/>
                    </a:p>
                  </a:txBody>
                  <a:tcPr/>
                </a:tc>
                <a:tc>
                  <a:txBody>
                    <a:bodyPr/>
                    <a:lstStyle/>
                    <a:p>
                      <a:pPr algn="ctr"/>
                      <a:r>
                        <a:rPr lang="en-IN" sz="1800" dirty="0" smtClean="0"/>
                        <a:t>Error</a:t>
                      </a:r>
                      <a:endParaRPr lang="en-IN" sz="1800" dirty="0"/>
                    </a:p>
                  </a:txBody>
                  <a:tcPr/>
                </a:tc>
                <a:extLst>
                  <a:ext uri="{0D108BD9-81ED-4DB2-BD59-A6C34878D82A}">
                    <a16:rowId xmlns:a16="http://schemas.microsoft.com/office/drawing/2014/main" val="3236241995"/>
                  </a:ext>
                </a:extLst>
              </a:tr>
              <a:tr h="202367">
                <a:tc rowSpan="2">
                  <a:txBody>
                    <a:bodyPr/>
                    <a:lstStyle/>
                    <a:p>
                      <a:pPr algn="ctr"/>
                      <a:r>
                        <a:rPr lang="en-US" sz="1600" dirty="0"/>
                        <a:t>CO</a:t>
                      </a:r>
                    </a:p>
                  </a:txBody>
                  <a:tcPr/>
                </a:tc>
                <a:tc rowSpan="2">
                  <a:txBody>
                    <a:bodyPr/>
                    <a:lstStyle/>
                    <a:p>
                      <a:r>
                        <a:rPr lang="en-IN" dirty="0" smtClean="0"/>
                        <a:t>-4.777</a:t>
                      </a:r>
                      <a:endParaRPr lang="en-IN" dirty="0"/>
                    </a:p>
                  </a:txBody>
                  <a:tcPr/>
                </a:tc>
                <a:tc>
                  <a:txBody>
                    <a:bodyPr/>
                    <a:lstStyle/>
                    <a:p>
                      <a:pPr algn="ctr"/>
                      <a:r>
                        <a:rPr lang="en-IN" sz="1600" dirty="0" smtClean="0"/>
                        <a:t>+0.478</a:t>
                      </a:r>
                      <a:endParaRPr lang="en-IN" sz="1600" dirty="0"/>
                    </a:p>
                  </a:txBody>
                  <a:tcPr/>
                </a:tc>
                <a:extLst>
                  <a:ext uri="{0D108BD9-81ED-4DB2-BD59-A6C34878D82A}">
                    <a16:rowId xmlns:a16="http://schemas.microsoft.com/office/drawing/2014/main" val="810449286"/>
                  </a:ext>
                </a:extLst>
              </a:tr>
              <a:tr h="202367">
                <a:tc vMerge="1">
                  <a:txBody>
                    <a:bodyPr/>
                    <a:lstStyle/>
                    <a:p>
                      <a:endParaRPr lang="en-IN"/>
                    </a:p>
                  </a:txBody>
                  <a:tcPr/>
                </a:tc>
                <a:tc vMerge="1">
                  <a:txBody>
                    <a:bodyPr/>
                    <a:lstStyle/>
                    <a:p>
                      <a:endParaRPr lang="en-IN"/>
                    </a:p>
                  </a:txBody>
                  <a:tcPr/>
                </a:tc>
                <a:tc>
                  <a:txBody>
                    <a:bodyPr/>
                    <a:lstStyle/>
                    <a:p>
                      <a:pPr algn="ctr"/>
                      <a:r>
                        <a:rPr lang="en-IN" sz="1600" dirty="0" smtClean="0"/>
                        <a:t>-0.742</a:t>
                      </a:r>
                      <a:endParaRPr lang="en-IN" sz="1600" dirty="0"/>
                    </a:p>
                  </a:txBody>
                  <a:tcPr/>
                </a:tc>
                <a:extLst>
                  <a:ext uri="{0D108BD9-81ED-4DB2-BD59-A6C34878D82A}">
                    <a16:rowId xmlns:a16="http://schemas.microsoft.com/office/drawing/2014/main" val="4005444902"/>
                  </a:ext>
                </a:extLst>
              </a:tr>
              <a:tr h="202367">
                <a:tc rowSpan="2">
                  <a:txBody>
                    <a:bodyPr/>
                    <a:lstStyle/>
                    <a:p>
                      <a:pPr algn="ctr"/>
                      <a:r>
                        <a:rPr lang="en-US" sz="1600" dirty="0"/>
                        <a:t>H</a:t>
                      </a:r>
                      <a:r>
                        <a:rPr lang="en-US" sz="1600" baseline="-25000" dirty="0"/>
                        <a:t>2</a:t>
                      </a:r>
                      <a:r>
                        <a:rPr lang="en-US" sz="1600" dirty="0"/>
                        <a:t>O</a:t>
                      </a:r>
                      <a:endParaRPr lang="en-IN" sz="1600" dirty="0"/>
                    </a:p>
                  </a:txBody>
                  <a:tcPr/>
                </a:tc>
                <a:tc rowSpan="2">
                  <a:txBody>
                    <a:bodyPr/>
                    <a:lstStyle/>
                    <a:p>
                      <a:r>
                        <a:rPr lang="en-IN" dirty="0" smtClean="0"/>
                        <a:t>-5.428</a:t>
                      </a:r>
                      <a:endParaRPr lang="en-IN" dirty="0"/>
                    </a:p>
                  </a:txBody>
                  <a:tcPr/>
                </a:tc>
                <a:tc>
                  <a:txBody>
                    <a:bodyPr/>
                    <a:lstStyle/>
                    <a:p>
                      <a:pPr algn="ctr"/>
                      <a:r>
                        <a:rPr lang="en-IN" sz="1600" dirty="0" smtClean="0"/>
                        <a:t>+0.211</a:t>
                      </a:r>
                      <a:endParaRPr lang="en-IN" sz="1600" dirty="0"/>
                    </a:p>
                  </a:txBody>
                  <a:tcPr/>
                </a:tc>
                <a:extLst>
                  <a:ext uri="{0D108BD9-81ED-4DB2-BD59-A6C34878D82A}">
                    <a16:rowId xmlns:a16="http://schemas.microsoft.com/office/drawing/2014/main" val="3571699731"/>
                  </a:ext>
                </a:extLst>
              </a:tr>
              <a:tr h="202367">
                <a:tc vMerge="1">
                  <a:txBody>
                    <a:bodyPr/>
                    <a:lstStyle/>
                    <a:p>
                      <a:endParaRPr lang="en-IN"/>
                    </a:p>
                  </a:txBody>
                  <a:tcPr/>
                </a:tc>
                <a:tc vMerge="1">
                  <a:txBody>
                    <a:bodyPr/>
                    <a:lstStyle/>
                    <a:p>
                      <a:endParaRPr lang="en-IN"/>
                    </a:p>
                  </a:txBody>
                  <a:tcPr/>
                </a:tc>
                <a:tc>
                  <a:txBody>
                    <a:bodyPr/>
                    <a:lstStyle/>
                    <a:p>
                      <a:pPr algn="ctr"/>
                      <a:r>
                        <a:rPr lang="en-IN" sz="1600" dirty="0" smtClean="0"/>
                        <a:t>-0.204</a:t>
                      </a:r>
                      <a:endParaRPr lang="en-IN" sz="1600" dirty="0"/>
                    </a:p>
                  </a:txBody>
                  <a:tcPr/>
                </a:tc>
                <a:extLst>
                  <a:ext uri="{0D108BD9-81ED-4DB2-BD59-A6C34878D82A}">
                    <a16:rowId xmlns:a16="http://schemas.microsoft.com/office/drawing/2014/main" val="1334714929"/>
                  </a:ext>
                </a:extLst>
              </a:tr>
              <a:tr h="202367">
                <a:tc rowSpan="2">
                  <a:txBody>
                    <a:bodyPr/>
                    <a:lstStyle/>
                    <a:p>
                      <a:pPr algn="ctr"/>
                      <a:r>
                        <a:rPr lang="en-US" sz="1600" dirty="0"/>
                        <a:t>CO</a:t>
                      </a:r>
                      <a:r>
                        <a:rPr lang="en-US" sz="1600" baseline="-25000" dirty="0"/>
                        <a:t>2</a:t>
                      </a:r>
                      <a:endParaRPr lang="en-IN" sz="1600" baseline="-25000" dirty="0"/>
                    </a:p>
                  </a:txBody>
                  <a:tcPr/>
                </a:tc>
                <a:tc rowSpan="2">
                  <a:txBody>
                    <a:bodyPr/>
                    <a:lstStyle/>
                    <a:p>
                      <a:r>
                        <a:rPr lang="en-IN" dirty="0" smtClean="0"/>
                        <a:t>-5.671</a:t>
                      </a:r>
                      <a:endParaRPr lang="en-IN" dirty="0"/>
                    </a:p>
                  </a:txBody>
                  <a:tcPr/>
                </a:tc>
                <a:tc>
                  <a:txBody>
                    <a:bodyPr/>
                    <a:lstStyle/>
                    <a:p>
                      <a:pPr algn="ctr"/>
                      <a:r>
                        <a:rPr lang="en-IN" sz="1600" dirty="0" smtClean="0"/>
                        <a:t>+0.311</a:t>
                      </a:r>
                      <a:endParaRPr lang="en-IN" sz="1600" dirty="0"/>
                    </a:p>
                  </a:txBody>
                  <a:tcPr/>
                </a:tc>
                <a:extLst>
                  <a:ext uri="{0D108BD9-81ED-4DB2-BD59-A6C34878D82A}">
                    <a16:rowId xmlns:a16="http://schemas.microsoft.com/office/drawing/2014/main" val="141980"/>
                  </a:ext>
                </a:extLst>
              </a:tr>
              <a:tr h="202367">
                <a:tc vMerge="1">
                  <a:txBody>
                    <a:bodyPr/>
                    <a:lstStyle/>
                    <a:p>
                      <a:endParaRPr lang="en-IN"/>
                    </a:p>
                  </a:txBody>
                  <a:tcPr/>
                </a:tc>
                <a:tc vMerge="1">
                  <a:txBody>
                    <a:bodyPr/>
                    <a:lstStyle/>
                    <a:p>
                      <a:endParaRPr lang="en-IN"/>
                    </a:p>
                  </a:txBody>
                  <a:tcPr/>
                </a:tc>
                <a:tc>
                  <a:txBody>
                    <a:bodyPr/>
                    <a:lstStyle/>
                    <a:p>
                      <a:pPr algn="ctr"/>
                      <a:r>
                        <a:rPr lang="en-IN" sz="1600" dirty="0" smtClean="0"/>
                        <a:t>-0.370</a:t>
                      </a:r>
                    </a:p>
                  </a:txBody>
                  <a:tcPr/>
                </a:tc>
                <a:extLst>
                  <a:ext uri="{0D108BD9-81ED-4DB2-BD59-A6C34878D82A}">
                    <a16:rowId xmlns:a16="http://schemas.microsoft.com/office/drawing/2014/main" val="560545469"/>
                  </a:ext>
                </a:extLst>
              </a:tr>
              <a:tr h="202367">
                <a:tc rowSpan="2">
                  <a:txBody>
                    <a:bodyPr/>
                    <a:lstStyle/>
                    <a:p>
                      <a:pPr algn="ctr"/>
                      <a:r>
                        <a:rPr lang="en-US" sz="1600" dirty="0"/>
                        <a:t>Na</a:t>
                      </a:r>
                      <a:endParaRPr lang="en-IN" sz="1600" dirty="0"/>
                    </a:p>
                  </a:txBody>
                  <a:tcPr/>
                </a:tc>
                <a:tc rowSpan="2">
                  <a:txBody>
                    <a:bodyPr/>
                    <a:lstStyle/>
                    <a:p>
                      <a:r>
                        <a:rPr lang="en-IN" dirty="0" smtClean="0"/>
                        <a:t>-7.470</a:t>
                      </a:r>
                      <a:endParaRPr lang="en-IN" dirty="0"/>
                    </a:p>
                  </a:txBody>
                  <a:tcPr/>
                </a:tc>
                <a:tc>
                  <a:txBody>
                    <a:bodyPr/>
                    <a:lstStyle/>
                    <a:p>
                      <a:pPr algn="ctr"/>
                      <a:r>
                        <a:rPr lang="en-IN" sz="1600" dirty="0" smtClean="0"/>
                        <a:t>+0.656</a:t>
                      </a:r>
                      <a:endParaRPr lang="en-IN" sz="1600" dirty="0"/>
                    </a:p>
                  </a:txBody>
                  <a:tcPr/>
                </a:tc>
                <a:extLst>
                  <a:ext uri="{0D108BD9-81ED-4DB2-BD59-A6C34878D82A}">
                    <a16:rowId xmlns:a16="http://schemas.microsoft.com/office/drawing/2014/main" val="2083973812"/>
                  </a:ext>
                </a:extLst>
              </a:tr>
              <a:tr h="202367">
                <a:tc vMerge="1">
                  <a:txBody>
                    <a:bodyPr/>
                    <a:lstStyle/>
                    <a:p>
                      <a:endParaRPr lang="en-IN"/>
                    </a:p>
                  </a:txBody>
                  <a:tcPr/>
                </a:tc>
                <a:tc vMerge="1">
                  <a:txBody>
                    <a:bodyPr/>
                    <a:lstStyle/>
                    <a:p>
                      <a:endParaRPr lang="en-IN"/>
                    </a:p>
                  </a:txBody>
                  <a:tcPr/>
                </a:tc>
                <a:tc>
                  <a:txBody>
                    <a:bodyPr/>
                    <a:lstStyle/>
                    <a:p>
                      <a:pPr algn="ctr"/>
                      <a:r>
                        <a:rPr lang="en-IN" sz="1600" dirty="0" smtClean="0"/>
                        <a:t>-1.457</a:t>
                      </a:r>
                      <a:endParaRPr lang="en-IN" sz="1600" dirty="0"/>
                    </a:p>
                  </a:txBody>
                  <a:tcPr/>
                </a:tc>
                <a:extLst>
                  <a:ext uri="{0D108BD9-81ED-4DB2-BD59-A6C34878D82A}">
                    <a16:rowId xmlns:a16="http://schemas.microsoft.com/office/drawing/2014/main" val="3507347948"/>
                  </a:ext>
                </a:extLst>
              </a:tr>
              <a:tr h="202367">
                <a:tc rowSpan="2">
                  <a:txBody>
                    <a:bodyPr/>
                    <a:lstStyle/>
                    <a:p>
                      <a:pPr algn="ctr"/>
                      <a:r>
                        <a:rPr lang="en-US" sz="1600" dirty="0"/>
                        <a:t>K</a:t>
                      </a:r>
                      <a:endParaRPr lang="en-IN" sz="1600" dirty="0"/>
                    </a:p>
                  </a:txBody>
                  <a:tcPr/>
                </a:tc>
                <a:tc rowSpan="2">
                  <a:txBody>
                    <a:bodyPr/>
                    <a:lstStyle/>
                    <a:p>
                      <a:r>
                        <a:rPr lang="en-IN" dirty="0" smtClean="0"/>
                        <a:t>-10.322</a:t>
                      </a:r>
                      <a:endParaRPr lang="en-IN" dirty="0"/>
                    </a:p>
                  </a:txBody>
                  <a:tcPr/>
                </a:tc>
                <a:tc>
                  <a:txBody>
                    <a:bodyPr/>
                    <a:lstStyle/>
                    <a:p>
                      <a:pPr algn="ctr"/>
                      <a:r>
                        <a:rPr lang="en-IN" sz="1600" dirty="0" smtClean="0"/>
                        <a:t>+0.498</a:t>
                      </a:r>
                      <a:endParaRPr lang="en-IN" sz="1600" dirty="0"/>
                    </a:p>
                  </a:txBody>
                  <a:tcPr/>
                </a:tc>
                <a:extLst>
                  <a:ext uri="{0D108BD9-81ED-4DB2-BD59-A6C34878D82A}">
                    <a16:rowId xmlns:a16="http://schemas.microsoft.com/office/drawing/2014/main" val="2530610211"/>
                  </a:ext>
                </a:extLst>
              </a:tr>
              <a:tr h="202367">
                <a:tc vMerge="1">
                  <a:txBody>
                    <a:bodyPr/>
                    <a:lstStyle/>
                    <a:p>
                      <a:endParaRPr lang="en-IN"/>
                    </a:p>
                  </a:txBody>
                  <a:tcPr/>
                </a:tc>
                <a:tc vMerge="1">
                  <a:txBody>
                    <a:bodyPr/>
                    <a:lstStyle/>
                    <a:p>
                      <a:endParaRPr lang="en-IN"/>
                    </a:p>
                  </a:txBody>
                  <a:tcPr/>
                </a:tc>
                <a:tc>
                  <a:txBody>
                    <a:bodyPr/>
                    <a:lstStyle/>
                    <a:p>
                      <a:pPr algn="ctr"/>
                      <a:r>
                        <a:rPr lang="en-IN" sz="1600" dirty="0" smtClean="0"/>
                        <a:t>-0.592</a:t>
                      </a:r>
                      <a:endParaRPr lang="en-IN" sz="1600" dirty="0"/>
                    </a:p>
                  </a:txBody>
                  <a:tcPr/>
                </a:tc>
                <a:extLst>
                  <a:ext uri="{0D108BD9-81ED-4DB2-BD59-A6C34878D82A}">
                    <a16:rowId xmlns:a16="http://schemas.microsoft.com/office/drawing/2014/main" val="3594626949"/>
                  </a:ext>
                </a:extLst>
              </a:tr>
              <a:tr h="202367">
                <a:tc rowSpan="2">
                  <a:txBody>
                    <a:bodyPr/>
                    <a:lstStyle/>
                    <a:p>
                      <a:pPr algn="ctr"/>
                      <a:r>
                        <a:rPr lang="en-US" sz="1600" dirty="0"/>
                        <a:t>Radius</a:t>
                      </a:r>
                      <a:endParaRPr lang="en-IN" sz="1600" dirty="0"/>
                    </a:p>
                  </a:txBody>
                  <a:tcPr/>
                </a:tc>
                <a:tc rowSpan="2">
                  <a:txBody>
                    <a:bodyPr/>
                    <a:lstStyle/>
                    <a:p>
                      <a:r>
                        <a:rPr lang="en-IN" dirty="0" smtClean="0"/>
                        <a:t>-1.219</a:t>
                      </a:r>
                      <a:endParaRPr lang="en-IN" dirty="0"/>
                    </a:p>
                  </a:txBody>
                  <a:tcPr/>
                </a:tc>
                <a:tc>
                  <a:txBody>
                    <a:bodyPr/>
                    <a:lstStyle/>
                    <a:p>
                      <a:pPr algn="ctr"/>
                      <a:r>
                        <a:rPr lang="en-IN" sz="1600" dirty="0" smtClean="0"/>
                        <a:t>+0.005</a:t>
                      </a:r>
                      <a:endParaRPr lang="en-IN" sz="1600" dirty="0"/>
                    </a:p>
                  </a:txBody>
                  <a:tcPr/>
                </a:tc>
                <a:extLst>
                  <a:ext uri="{0D108BD9-81ED-4DB2-BD59-A6C34878D82A}">
                    <a16:rowId xmlns:a16="http://schemas.microsoft.com/office/drawing/2014/main" val="1709253950"/>
                  </a:ext>
                </a:extLst>
              </a:tr>
              <a:tr h="202367">
                <a:tc vMerge="1">
                  <a:txBody>
                    <a:bodyPr/>
                    <a:lstStyle/>
                    <a:p>
                      <a:endParaRPr lang="en-IN"/>
                    </a:p>
                  </a:txBody>
                  <a:tcPr/>
                </a:tc>
                <a:tc vMerge="1">
                  <a:txBody>
                    <a:bodyPr/>
                    <a:lstStyle/>
                    <a:p>
                      <a:endParaRPr lang="en-IN"/>
                    </a:p>
                  </a:txBody>
                  <a:tcPr/>
                </a:tc>
                <a:tc>
                  <a:txBody>
                    <a:bodyPr/>
                    <a:lstStyle/>
                    <a:p>
                      <a:pPr algn="ctr"/>
                      <a:r>
                        <a:rPr lang="en-IN" sz="1600" dirty="0" smtClean="0"/>
                        <a:t>-0.013</a:t>
                      </a:r>
                      <a:endParaRPr lang="en-IN" sz="1600" dirty="0"/>
                    </a:p>
                  </a:txBody>
                  <a:tcPr/>
                </a:tc>
                <a:extLst>
                  <a:ext uri="{0D108BD9-81ED-4DB2-BD59-A6C34878D82A}">
                    <a16:rowId xmlns:a16="http://schemas.microsoft.com/office/drawing/2014/main" val="2304009238"/>
                  </a:ext>
                </a:extLst>
              </a:tr>
            </a:tbl>
          </a:graphicData>
        </a:graphic>
      </p:graphicFrame>
      <p:sp>
        <p:nvSpPr>
          <p:cNvPr id="4" name="TextBox 3"/>
          <p:cNvSpPr txBox="1"/>
          <p:nvPr/>
        </p:nvSpPr>
        <p:spPr>
          <a:xfrm>
            <a:off x="2468681" y="448739"/>
            <a:ext cx="7603957" cy="461665"/>
          </a:xfrm>
          <a:prstGeom prst="rect">
            <a:avLst/>
          </a:prstGeom>
          <a:noFill/>
        </p:spPr>
        <p:txBody>
          <a:bodyPr wrap="square" rtlCol="0">
            <a:spAutoFit/>
          </a:bodyPr>
          <a:lstStyle/>
          <a:p>
            <a:r>
              <a:rPr lang="en-IN" sz="2400" dirty="0" smtClean="0">
                <a:solidFill>
                  <a:schemeClr val="bg1"/>
                </a:solidFill>
              </a:rPr>
              <a:t>Table for 11 parameters case</a:t>
            </a:r>
            <a:endParaRPr lang="en-IN" sz="2400" dirty="0">
              <a:solidFill>
                <a:schemeClr val="bg1"/>
              </a:solidFill>
            </a:endParaRPr>
          </a:p>
        </p:txBody>
      </p:sp>
      <p:graphicFrame>
        <p:nvGraphicFramePr>
          <p:cNvPr id="6" name="Table 5">
            <a:extLst>
              <a:ext uri="{FF2B5EF4-FFF2-40B4-BE49-F238E27FC236}">
                <a16:creationId xmlns:a16="http://schemas.microsoft.com/office/drawing/2014/main" id="{D7F471DA-7893-E259-5614-9FB02F590714}"/>
              </a:ext>
            </a:extLst>
          </p:cNvPr>
          <p:cNvGraphicFramePr>
            <a:graphicFrameLocks noGrp="1"/>
          </p:cNvGraphicFramePr>
          <p:nvPr>
            <p:extLst>
              <p:ext uri="{D42A27DB-BD31-4B8C-83A1-F6EECF244321}">
                <p14:modId xmlns:p14="http://schemas.microsoft.com/office/powerpoint/2010/main" val="2524934622"/>
              </p:ext>
            </p:extLst>
          </p:nvPr>
        </p:nvGraphicFramePr>
        <p:xfrm>
          <a:off x="6113720" y="1222428"/>
          <a:ext cx="4107557" cy="4145280"/>
        </p:xfrm>
        <a:graphic>
          <a:graphicData uri="http://schemas.openxmlformats.org/drawingml/2006/table">
            <a:tbl>
              <a:tblPr firstRow="1" bandRow="1">
                <a:tableStyleId>{5C22544A-7EE6-4342-B048-85BDC9FD1C3A}</a:tableStyleId>
              </a:tblPr>
              <a:tblGrid>
                <a:gridCol w="1639215">
                  <a:extLst>
                    <a:ext uri="{9D8B030D-6E8A-4147-A177-3AD203B41FA5}">
                      <a16:colId xmlns:a16="http://schemas.microsoft.com/office/drawing/2014/main" val="3395841570"/>
                    </a:ext>
                  </a:extLst>
                </a:gridCol>
                <a:gridCol w="1154558">
                  <a:extLst>
                    <a:ext uri="{9D8B030D-6E8A-4147-A177-3AD203B41FA5}">
                      <a16:colId xmlns:a16="http://schemas.microsoft.com/office/drawing/2014/main" val="3631873417"/>
                    </a:ext>
                  </a:extLst>
                </a:gridCol>
                <a:gridCol w="1313784">
                  <a:extLst>
                    <a:ext uri="{9D8B030D-6E8A-4147-A177-3AD203B41FA5}">
                      <a16:colId xmlns:a16="http://schemas.microsoft.com/office/drawing/2014/main" val="2848782956"/>
                    </a:ext>
                  </a:extLst>
                </a:gridCol>
              </a:tblGrid>
              <a:tr h="627637">
                <a:tc>
                  <a:txBody>
                    <a:bodyPr/>
                    <a:lstStyle/>
                    <a:p>
                      <a:pPr algn="ctr"/>
                      <a:r>
                        <a:rPr lang="en-US" sz="1800" dirty="0"/>
                        <a:t>Parameters</a:t>
                      </a:r>
                      <a:endParaRPr lang="en-IN" sz="1800" dirty="0"/>
                    </a:p>
                  </a:txBody>
                  <a:tcPr/>
                </a:tc>
                <a:tc>
                  <a:txBody>
                    <a:bodyPr/>
                    <a:lstStyle/>
                    <a:p>
                      <a:pPr algn="ctr"/>
                      <a:r>
                        <a:rPr lang="en-US" sz="1800" dirty="0" smtClean="0"/>
                        <a:t>Median</a:t>
                      </a:r>
                      <a:r>
                        <a:rPr lang="en-US" sz="1800" baseline="0" dirty="0" smtClean="0"/>
                        <a:t> (NS)</a:t>
                      </a:r>
                      <a:endParaRPr lang="en-IN" sz="1800" dirty="0"/>
                    </a:p>
                  </a:txBody>
                  <a:tcPr/>
                </a:tc>
                <a:tc>
                  <a:txBody>
                    <a:bodyPr/>
                    <a:lstStyle/>
                    <a:p>
                      <a:pPr algn="ctr"/>
                      <a:r>
                        <a:rPr lang="en-IN" sz="1800" dirty="0" smtClean="0"/>
                        <a:t>Error</a:t>
                      </a:r>
                      <a:endParaRPr lang="en-IN" sz="1800" dirty="0"/>
                    </a:p>
                  </a:txBody>
                  <a:tcPr/>
                </a:tc>
                <a:extLst>
                  <a:ext uri="{0D108BD9-81ED-4DB2-BD59-A6C34878D82A}">
                    <a16:rowId xmlns:a16="http://schemas.microsoft.com/office/drawing/2014/main" val="3236241995"/>
                  </a:ext>
                </a:extLst>
              </a:tr>
              <a:tr h="202367">
                <a:tc>
                  <a:txBody>
                    <a:bodyPr/>
                    <a:lstStyle/>
                    <a:p>
                      <a:pPr algn="ctr"/>
                      <a:r>
                        <a:rPr lang="en-US" sz="1600" dirty="0"/>
                        <a:t>Temperature</a:t>
                      </a:r>
                      <a:endParaRPr lang="en-IN" sz="1600" dirty="0"/>
                    </a:p>
                  </a:txBody>
                  <a:tcPr/>
                </a:tc>
                <a:tc rowSpan="2">
                  <a:txBody>
                    <a:bodyPr/>
                    <a:lstStyle/>
                    <a:p>
                      <a:r>
                        <a:rPr lang="en-IN" dirty="0" smtClean="0"/>
                        <a:t>810.464</a:t>
                      </a:r>
                      <a:endParaRPr lang="en-IN" dirty="0"/>
                    </a:p>
                  </a:txBody>
                  <a:tcPr/>
                </a:tc>
                <a:tc>
                  <a:txBody>
                    <a:bodyPr/>
                    <a:lstStyle/>
                    <a:p>
                      <a:pPr algn="ctr"/>
                      <a:r>
                        <a:rPr lang="en-IN" sz="1600" dirty="0" smtClean="0"/>
                        <a:t>+117.218</a:t>
                      </a:r>
                      <a:endParaRPr lang="en-IN" sz="1600" dirty="0"/>
                    </a:p>
                  </a:txBody>
                  <a:tcPr/>
                </a:tc>
                <a:extLst>
                  <a:ext uri="{0D108BD9-81ED-4DB2-BD59-A6C34878D82A}">
                    <a16:rowId xmlns:a16="http://schemas.microsoft.com/office/drawing/2014/main" val="810449286"/>
                  </a:ext>
                </a:extLst>
              </a:tr>
              <a:tr h="202367">
                <a:tc>
                  <a:txBody>
                    <a:bodyPr/>
                    <a:lstStyle/>
                    <a:p>
                      <a:endParaRPr lang="en-IN"/>
                    </a:p>
                  </a:txBody>
                  <a:tcPr/>
                </a:tc>
                <a:tc vMerge="1">
                  <a:txBody>
                    <a:bodyPr/>
                    <a:lstStyle/>
                    <a:p>
                      <a:endParaRPr lang="en-IN"/>
                    </a:p>
                  </a:txBody>
                  <a:tcPr/>
                </a:tc>
                <a:tc>
                  <a:txBody>
                    <a:bodyPr/>
                    <a:lstStyle/>
                    <a:p>
                      <a:pPr algn="ctr"/>
                      <a:r>
                        <a:rPr lang="en-IN" sz="1600" dirty="0" smtClean="0"/>
                        <a:t>-80.939</a:t>
                      </a:r>
                      <a:endParaRPr lang="en-IN" sz="1600" dirty="0"/>
                    </a:p>
                  </a:txBody>
                  <a:tcPr/>
                </a:tc>
                <a:extLst>
                  <a:ext uri="{0D108BD9-81ED-4DB2-BD59-A6C34878D82A}">
                    <a16:rowId xmlns:a16="http://schemas.microsoft.com/office/drawing/2014/main" val="4005444902"/>
                  </a:ext>
                </a:extLst>
              </a:tr>
              <a:tr h="202367">
                <a:tc>
                  <a:txBody>
                    <a:bodyPr/>
                    <a:lstStyle/>
                    <a:p>
                      <a:pPr algn="ctr"/>
                      <a:r>
                        <a:rPr lang="en-US" sz="1600" dirty="0" err="1" smtClean="0"/>
                        <a:t>Haze_alpha</a:t>
                      </a:r>
                      <a:endParaRPr lang="en-IN" sz="1600" dirty="0"/>
                    </a:p>
                  </a:txBody>
                  <a:tcPr/>
                </a:tc>
                <a:tc rowSpan="2">
                  <a:txBody>
                    <a:bodyPr/>
                    <a:lstStyle/>
                    <a:p>
                      <a:r>
                        <a:rPr lang="en-IN" dirty="0" smtClean="0"/>
                        <a:t>0.615</a:t>
                      </a:r>
                      <a:endParaRPr lang="en-IN" dirty="0"/>
                    </a:p>
                  </a:txBody>
                  <a:tcPr/>
                </a:tc>
                <a:tc>
                  <a:txBody>
                    <a:bodyPr/>
                    <a:lstStyle/>
                    <a:p>
                      <a:pPr algn="ctr"/>
                      <a:r>
                        <a:rPr lang="en-IN" sz="1600" dirty="0" smtClean="0"/>
                        <a:t>+3.808</a:t>
                      </a:r>
                      <a:endParaRPr lang="en-IN" sz="1600" dirty="0"/>
                    </a:p>
                  </a:txBody>
                  <a:tcPr/>
                </a:tc>
                <a:extLst>
                  <a:ext uri="{0D108BD9-81ED-4DB2-BD59-A6C34878D82A}">
                    <a16:rowId xmlns:a16="http://schemas.microsoft.com/office/drawing/2014/main" val="3571699731"/>
                  </a:ext>
                </a:extLst>
              </a:tr>
              <a:tr h="202367">
                <a:tc>
                  <a:txBody>
                    <a:bodyPr/>
                    <a:lstStyle/>
                    <a:p>
                      <a:endParaRPr lang="en-IN"/>
                    </a:p>
                  </a:txBody>
                  <a:tcPr/>
                </a:tc>
                <a:tc vMerge="1">
                  <a:txBody>
                    <a:bodyPr/>
                    <a:lstStyle/>
                    <a:p>
                      <a:endParaRPr lang="en-IN"/>
                    </a:p>
                  </a:txBody>
                  <a:tcPr/>
                </a:tc>
                <a:tc>
                  <a:txBody>
                    <a:bodyPr/>
                    <a:lstStyle/>
                    <a:p>
                      <a:pPr algn="ctr"/>
                      <a:r>
                        <a:rPr lang="en-IN" sz="1600" dirty="0" smtClean="0"/>
                        <a:t>-3.125</a:t>
                      </a:r>
                      <a:endParaRPr lang="en-IN" sz="1600" dirty="0"/>
                    </a:p>
                  </a:txBody>
                  <a:tcPr/>
                </a:tc>
                <a:extLst>
                  <a:ext uri="{0D108BD9-81ED-4DB2-BD59-A6C34878D82A}">
                    <a16:rowId xmlns:a16="http://schemas.microsoft.com/office/drawing/2014/main" val="1334714929"/>
                  </a:ext>
                </a:extLst>
              </a:tr>
              <a:tr h="202367">
                <a:tc>
                  <a:txBody>
                    <a:bodyPr/>
                    <a:lstStyle/>
                    <a:p>
                      <a:pPr algn="ctr"/>
                      <a:r>
                        <a:rPr lang="en-IN" sz="1600" dirty="0" err="1" smtClean="0"/>
                        <a:t>Haze_gamma</a:t>
                      </a:r>
                      <a:endParaRPr lang="en-IN" sz="1600" dirty="0"/>
                    </a:p>
                  </a:txBody>
                  <a:tcPr/>
                </a:tc>
                <a:tc rowSpan="2">
                  <a:txBody>
                    <a:bodyPr/>
                    <a:lstStyle/>
                    <a:p>
                      <a:r>
                        <a:rPr lang="en-IN" dirty="0" smtClean="0"/>
                        <a:t>-10.843</a:t>
                      </a:r>
                      <a:endParaRPr lang="en-IN" dirty="0"/>
                    </a:p>
                  </a:txBody>
                  <a:tcPr/>
                </a:tc>
                <a:tc>
                  <a:txBody>
                    <a:bodyPr/>
                    <a:lstStyle/>
                    <a:p>
                      <a:pPr algn="ctr"/>
                      <a:r>
                        <a:rPr lang="en-IN" sz="1600" dirty="0" smtClean="0"/>
                        <a:t>+7.838</a:t>
                      </a:r>
                      <a:endParaRPr lang="en-IN" sz="1600" dirty="0"/>
                    </a:p>
                  </a:txBody>
                  <a:tcPr/>
                </a:tc>
                <a:extLst>
                  <a:ext uri="{0D108BD9-81ED-4DB2-BD59-A6C34878D82A}">
                    <a16:rowId xmlns:a16="http://schemas.microsoft.com/office/drawing/2014/main" val="141980"/>
                  </a:ext>
                </a:extLst>
              </a:tr>
              <a:tr h="202367">
                <a:tc>
                  <a:txBody>
                    <a:bodyPr/>
                    <a:lstStyle/>
                    <a:p>
                      <a:endParaRPr lang="en-IN"/>
                    </a:p>
                  </a:txBody>
                  <a:tcPr/>
                </a:tc>
                <a:tc vMerge="1">
                  <a:txBody>
                    <a:bodyPr/>
                    <a:lstStyle/>
                    <a:p>
                      <a:endParaRPr lang="en-IN"/>
                    </a:p>
                  </a:txBody>
                  <a:tcPr/>
                </a:tc>
                <a:tc>
                  <a:txBody>
                    <a:bodyPr/>
                    <a:lstStyle/>
                    <a:p>
                      <a:pPr algn="ctr"/>
                      <a:r>
                        <a:rPr lang="en-IN" sz="1600" dirty="0" smtClean="0"/>
                        <a:t>-6.060</a:t>
                      </a:r>
                      <a:endParaRPr lang="en-IN" sz="1600" dirty="0"/>
                    </a:p>
                  </a:txBody>
                  <a:tcPr/>
                </a:tc>
                <a:extLst>
                  <a:ext uri="{0D108BD9-81ED-4DB2-BD59-A6C34878D82A}">
                    <a16:rowId xmlns:a16="http://schemas.microsoft.com/office/drawing/2014/main" val="560545469"/>
                  </a:ext>
                </a:extLst>
              </a:tr>
              <a:tr h="202367">
                <a:tc>
                  <a:txBody>
                    <a:bodyPr/>
                    <a:lstStyle/>
                    <a:p>
                      <a:pPr algn="ctr"/>
                      <a:r>
                        <a:rPr lang="en-IN" sz="1600" dirty="0" err="1" smtClean="0"/>
                        <a:t>P_Cloud</a:t>
                      </a:r>
                      <a:endParaRPr lang="en-IN" sz="1600" dirty="0"/>
                    </a:p>
                  </a:txBody>
                  <a:tcPr/>
                </a:tc>
                <a:tc rowSpan="2">
                  <a:txBody>
                    <a:bodyPr/>
                    <a:lstStyle/>
                    <a:p>
                      <a:r>
                        <a:rPr lang="en-IN" dirty="0" smtClean="0"/>
                        <a:t>-2.625</a:t>
                      </a:r>
                      <a:endParaRPr lang="en-IN" dirty="0"/>
                    </a:p>
                  </a:txBody>
                  <a:tcPr/>
                </a:tc>
                <a:tc>
                  <a:txBody>
                    <a:bodyPr/>
                    <a:lstStyle/>
                    <a:p>
                      <a:pPr algn="ctr"/>
                      <a:r>
                        <a:rPr lang="en-IN" sz="1600" dirty="0" smtClean="0"/>
                        <a:t>+3.801</a:t>
                      </a:r>
                      <a:endParaRPr lang="en-IN" sz="1600" dirty="0"/>
                    </a:p>
                  </a:txBody>
                  <a:tcPr/>
                </a:tc>
                <a:extLst>
                  <a:ext uri="{0D108BD9-81ED-4DB2-BD59-A6C34878D82A}">
                    <a16:rowId xmlns:a16="http://schemas.microsoft.com/office/drawing/2014/main" val="2083973812"/>
                  </a:ext>
                </a:extLst>
              </a:tr>
              <a:tr h="202367">
                <a:tc>
                  <a:txBody>
                    <a:bodyPr/>
                    <a:lstStyle/>
                    <a:p>
                      <a:endParaRPr lang="en-IN"/>
                    </a:p>
                  </a:txBody>
                  <a:tcPr/>
                </a:tc>
                <a:tc vMerge="1">
                  <a:txBody>
                    <a:bodyPr/>
                    <a:lstStyle/>
                    <a:p>
                      <a:endParaRPr lang="en-IN"/>
                    </a:p>
                  </a:txBody>
                  <a:tcPr/>
                </a:tc>
                <a:tc>
                  <a:txBody>
                    <a:bodyPr/>
                    <a:lstStyle/>
                    <a:p>
                      <a:pPr algn="ctr"/>
                      <a:r>
                        <a:rPr lang="en-IN" sz="1600" dirty="0" smtClean="0"/>
                        <a:t>-3.509</a:t>
                      </a:r>
                      <a:endParaRPr lang="en-IN" sz="1600" dirty="0"/>
                    </a:p>
                  </a:txBody>
                  <a:tcPr/>
                </a:tc>
                <a:extLst>
                  <a:ext uri="{0D108BD9-81ED-4DB2-BD59-A6C34878D82A}">
                    <a16:rowId xmlns:a16="http://schemas.microsoft.com/office/drawing/2014/main" val="3507347948"/>
                  </a:ext>
                </a:extLst>
              </a:tr>
              <a:tr h="202367">
                <a:tc>
                  <a:txBody>
                    <a:bodyPr/>
                    <a:lstStyle/>
                    <a:p>
                      <a:pPr algn="ctr"/>
                      <a:r>
                        <a:rPr lang="en-IN" sz="1600" dirty="0" err="1" smtClean="0"/>
                        <a:t>Phi_Cloud</a:t>
                      </a:r>
                      <a:endParaRPr lang="en-IN" sz="1600" dirty="0"/>
                    </a:p>
                  </a:txBody>
                  <a:tcPr/>
                </a:tc>
                <a:tc rowSpan="2">
                  <a:txBody>
                    <a:bodyPr/>
                    <a:lstStyle/>
                    <a:p>
                      <a:r>
                        <a:rPr lang="en-IN" dirty="0" smtClean="0"/>
                        <a:t>0.138</a:t>
                      </a:r>
                      <a:endParaRPr lang="en-IN" dirty="0"/>
                    </a:p>
                  </a:txBody>
                  <a:tcPr/>
                </a:tc>
                <a:tc>
                  <a:txBody>
                    <a:bodyPr/>
                    <a:lstStyle/>
                    <a:p>
                      <a:pPr algn="ctr"/>
                      <a:r>
                        <a:rPr lang="en-IN" sz="1600" dirty="0" smtClean="0"/>
                        <a:t>+0.254</a:t>
                      </a:r>
                      <a:endParaRPr lang="en-IN" sz="1600" dirty="0"/>
                    </a:p>
                  </a:txBody>
                  <a:tcPr/>
                </a:tc>
                <a:extLst>
                  <a:ext uri="{0D108BD9-81ED-4DB2-BD59-A6C34878D82A}">
                    <a16:rowId xmlns:a16="http://schemas.microsoft.com/office/drawing/2014/main" val="2530610211"/>
                  </a:ext>
                </a:extLst>
              </a:tr>
              <a:tr h="202367">
                <a:tc>
                  <a:txBody>
                    <a:bodyPr/>
                    <a:lstStyle/>
                    <a:p>
                      <a:endParaRPr lang="en-IN" dirty="0"/>
                    </a:p>
                  </a:txBody>
                  <a:tcPr/>
                </a:tc>
                <a:tc vMerge="1">
                  <a:txBody>
                    <a:bodyPr/>
                    <a:lstStyle/>
                    <a:p>
                      <a:endParaRPr lang="en-IN"/>
                    </a:p>
                  </a:txBody>
                  <a:tcPr/>
                </a:tc>
                <a:tc>
                  <a:txBody>
                    <a:bodyPr/>
                    <a:lstStyle/>
                    <a:p>
                      <a:pPr algn="ctr"/>
                      <a:r>
                        <a:rPr lang="en-IN" sz="1600" dirty="0" smtClean="0"/>
                        <a:t>-0.085</a:t>
                      </a:r>
                      <a:endParaRPr lang="en-IN" sz="1600" dirty="0"/>
                    </a:p>
                  </a:txBody>
                  <a:tcPr/>
                </a:tc>
                <a:extLst>
                  <a:ext uri="{0D108BD9-81ED-4DB2-BD59-A6C34878D82A}">
                    <a16:rowId xmlns:a16="http://schemas.microsoft.com/office/drawing/2014/main" val="3594626949"/>
                  </a:ext>
                </a:extLst>
              </a:tr>
            </a:tbl>
          </a:graphicData>
        </a:graphic>
      </p:graphicFrame>
    </p:spTree>
    <p:extLst>
      <p:ext uri="{BB962C8B-B14F-4D97-AF65-F5344CB8AC3E}">
        <p14:creationId xmlns:p14="http://schemas.microsoft.com/office/powerpoint/2010/main" val="3081781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BFC851-A811-74F3-3237-653A2D81F654}"/>
              </a:ext>
            </a:extLst>
          </p:cNvPr>
          <p:cNvSpPr>
            <a:spLocks noGrp="1"/>
          </p:cNvSpPr>
          <p:nvPr>
            <p:ph type="sldNum" sz="quarter" idx="12"/>
          </p:nvPr>
        </p:nvSpPr>
        <p:spPr/>
        <p:txBody>
          <a:bodyPr/>
          <a:lstStyle/>
          <a:p>
            <a:fld id="{0F0EE32C-E76D-45F1-97C5-4FC1D4D830BE}" type="slidenum">
              <a:rPr lang="en-IN" smtClean="0"/>
              <a:t>31</a:t>
            </a:fld>
            <a:endParaRPr lang="en-IN"/>
          </a:p>
        </p:txBody>
      </p:sp>
      <p:sp>
        <p:nvSpPr>
          <p:cNvPr id="3" name="TextBox 2">
            <a:extLst>
              <a:ext uri="{FF2B5EF4-FFF2-40B4-BE49-F238E27FC236}">
                <a16:creationId xmlns:a16="http://schemas.microsoft.com/office/drawing/2014/main" id="{71307E2E-9020-C2EC-54C1-74BCC6256452}"/>
              </a:ext>
            </a:extLst>
          </p:cNvPr>
          <p:cNvSpPr txBox="1"/>
          <p:nvPr/>
        </p:nvSpPr>
        <p:spPr>
          <a:xfrm>
            <a:off x="2108718" y="1474238"/>
            <a:ext cx="8686800" cy="5447645"/>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rPr>
              <a:t>MCMC </a:t>
            </a:r>
            <a:r>
              <a:rPr lang="en-US" dirty="0">
                <a:solidFill>
                  <a:schemeClr val="bg1"/>
                </a:solidFill>
              </a:rPr>
              <a:t>chains often get stuck at local modes, whereas MULTINEST excels at identifying these modes within the posterior distribution</a:t>
            </a:r>
            <a:r>
              <a:rPr lang="en-US" dirty="0" smtClean="0">
                <a:solidFill>
                  <a:schemeClr val="bg1"/>
                </a:solidFill>
              </a:rPr>
              <a:t>.</a:t>
            </a:r>
            <a:br>
              <a:rPr lang="en-US" dirty="0" smtClean="0">
                <a:solidFill>
                  <a:schemeClr val="bg1"/>
                </a:solidFill>
              </a:rPr>
            </a:br>
            <a:endParaRPr lang="en-US" dirty="0" smtClean="0">
              <a:solidFill>
                <a:schemeClr val="bg1"/>
              </a:solidFill>
            </a:endParaRPr>
          </a:p>
          <a:p>
            <a:pPr marL="285750" indent="-285750">
              <a:buFont typeface="Arial" panose="020B0604020202020204" pitchFamily="34" charset="0"/>
              <a:buChar char="•"/>
            </a:pPr>
            <a:r>
              <a:rPr lang="en-US" dirty="0">
                <a:solidFill>
                  <a:schemeClr val="bg1"/>
                </a:solidFill>
              </a:rPr>
              <a:t>MULTINEST </a:t>
            </a:r>
            <a:r>
              <a:rPr lang="en-US" dirty="0" smtClean="0">
                <a:solidFill>
                  <a:schemeClr val="bg1"/>
                </a:solidFill>
              </a:rPr>
              <a:t>converges </a:t>
            </a:r>
            <a:r>
              <a:rPr lang="en-US" dirty="0">
                <a:solidFill>
                  <a:schemeClr val="bg1"/>
                </a:solidFill>
              </a:rPr>
              <a:t>faster than </a:t>
            </a:r>
            <a:r>
              <a:rPr lang="en-US" dirty="0" smtClean="0">
                <a:solidFill>
                  <a:schemeClr val="bg1"/>
                </a:solidFill>
              </a:rPr>
              <a:t>MCMC</a:t>
            </a:r>
            <a:br>
              <a:rPr lang="en-US" dirty="0" smtClean="0">
                <a:solidFill>
                  <a:schemeClr val="bg1"/>
                </a:solidFill>
              </a:rPr>
            </a:br>
            <a:endParaRPr lang="en-US" dirty="0" smtClean="0">
              <a:solidFill>
                <a:schemeClr val="bg1"/>
              </a:solidFill>
            </a:endParaRPr>
          </a:p>
          <a:p>
            <a:pPr marL="285750" indent="-285750">
              <a:buFont typeface="Arial" panose="020B0604020202020204" pitchFamily="34" charset="0"/>
              <a:buChar char="•"/>
            </a:pPr>
            <a:r>
              <a:rPr lang="en-US" dirty="0">
                <a:solidFill>
                  <a:schemeClr val="bg1"/>
                </a:solidFill>
              </a:rPr>
              <a:t>In higher dimensions, MULTINEST's reliability can be compromised due to errors incurred by using order statistics to estimate the enclosed volume, which is used as a weight in evidence </a:t>
            </a:r>
            <a:r>
              <a:rPr lang="en-US" dirty="0" smtClean="0">
                <a:solidFill>
                  <a:schemeClr val="bg1"/>
                </a:solidFill>
              </a:rPr>
              <a:t>calculations</a:t>
            </a:r>
            <a:r>
              <a:rPr lang="en-US" dirty="0" smtClean="0"/>
              <a:t>.</a:t>
            </a:r>
            <a:br>
              <a:rPr lang="en-US" dirty="0" smtClean="0"/>
            </a:br>
            <a:endParaRPr lang="en-US" dirty="0" smtClean="0"/>
          </a:p>
          <a:p>
            <a:pPr marL="285750" indent="-285750">
              <a:buFont typeface="Arial" panose="020B0604020202020204" pitchFamily="34" charset="0"/>
              <a:buChar char="•"/>
            </a:pPr>
            <a:r>
              <a:rPr lang="en-US" dirty="0">
                <a:solidFill>
                  <a:schemeClr val="bg1"/>
                </a:solidFill>
              </a:rPr>
              <a:t>Conversely, MCMC samples directly from the target distributions, potentially offering greater reliability in higher </a:t>
            </a:r>
            <a:r>
              <a:rPr lang="en-US" dirty="0" smtClean="0">
                <a:solidFill>
                  <a:schemeClr val="bg1"/>
                </a:solidFill>
              </a:rPr>
              <a:t>dimensions.</a:t>
            </a:r>
            <a:br>
              <a:rPr lang="en-US" dirty="0" smtClean="0">
                <a:solidFill>
                  <a:schemeClr val="bg1"/>
                </a:solidFill>
              </a:rPr>
            </a:br>
            <a:endParaRPr lang="en-US" dirty="0" smtClean="0">
              <a:solidFill>
                <a:schemeClr val="bg1"/>
              </a:solidFill>
            </a:endParaRPr>
          </a:p>
          <a:p>
            <a:pPr marL="285750" indent="-285750">
              <a:buFont typeface="Arial" panose="020B0604020202020204" pitchFamily="34" charset="0"/>
              <a:buChar char="•"/>
            </a:pPr>
            <a:r>
              <a:rPr lang="en-US" dirty="0">
                <a:solidFill>
                  <a:schemeClr val="bg1"/>
                </a:solidFill>
              </a:rPr>
              <a:t>MCMC could achieve high computational efficiency if parallelized without violating the detailed balance </a:t>
            </a:r>
            <a:r>
              <a:rPr lang="en-US" dirty="0" smtClean="0">
                <a:solidFill>
                  <a:schemeClr val="bg1"/>
                </a:solidFill>
              </a:rPr>
              <a:t>condition.</a:t>
            </a:r>
            <a:br>
              <a:rPr lang="en-US" dirty="0" smtClean="0">
                <a:solidFill>
                  <a:schemeClr val="bg1"/>
                </a:solidFill>
              </a:rPr>
            </a:br>
            <a:endParaRPr lang="en-US" dirty="0" smtClean="0">
              <a:solidFill>
                <a:schemeClr val="bg1"/>
              </a:solidFill>
            </a:endParaRPr>
          </a:p>
          <a:p>
            <a:pPr marL="285750" indent="-285750">
              <a:buFont typeface="Arial" panose="020B0604020202020204" pitchFamily="34" charset="0"/>
              <a:buChar char="•"/>
            </a:pPr>
            <a:r>
              <a:rPr lang="en-US" dirty="0">
                <a:solidFill>
                  <a:schemeClr val="bg1"/>
                </a:solidFill>
              </a:rPr>
              <a:t>Both methods yielded favorable results in tests for marginal distribution</a:t>
            </a:r>
          </a:p>
          <a:p>
            <a:r>
              <a:rPr lang="en-US" sz="2000" dirty="0" smtClean="0">
                <a:solidFill>
                  <a:schemeClr val="bg1"/>
                </a:solidFill>
              </a:rPr>
              <a:t/>
            </a:r>
            <a:br>
              <a:rPr lang="en-US" sz="2000" dirty="0" smtClean="0">
                <a:solidFill>
                  <a:schemeClr val="bg1"/>
                </a:solidFill>
              </a:rPr>
            </a:br>
            <a:endParaRPr lang="en-US" sz="2000" dirty="0">
              <a:solidFill>
                <a:schemeClr val="bg1"/>
              </a:solidFill>
            </a:endParaRPr>
          </a:p>
          <a:p>
            <a:endParaRPr lang="en-US" sz="2000" dirty="0">
              <a:solidFill>
                <a:schemeClr val="bg1"/>
              </a:solidFill>
            </a:endParaRPr>
          </a:p>
        </p:txBody>
      </p:sp>
      <p:sp>
        <p:nvSpPr>
          <p:cNvPr id="4" name="Google Shape;95;g294151154c3_1_6">
            <a:extLst>
              <a:ext uri="{FF2B5EF4-FFF2-40B4-BE49-F238E27FC236}">
                <a16:creationId xmlns:a16="http://schemas.microsoft.com/office/drawing/2014/main" id="{48B46D80-9444-91DF-B68D-4FE127D3187C}"/>
              </a:ext>
            </a:extLst>
          </p:cNvPr>
          <p:cNvSpPr txBox="1"/>
          <p:nvPr/>
        </p:nvSpPr>
        <p:spPr>
          <a:xfrm>
            <a:off x="2354367" y="679572"/>
            <a:ext cx="7367765" cy="894000"/>
          </a:xfrm>
          <a:prstGeom prst="rect">
            <a:avLst/>
          </a:prstGeom>
          <a:noFill/>
          <a:ln>
            <a:noFill/>
          </a:ln>
        </p:spPr>
        <p:txBody>
          <a:bodyPr spcFirstLastPara="1" wrap="square" lIns="91425" tIns="91425" rIns="91425" bIns="91425" anchor="t" anchorCtr="0">
            <a:noAutofit/>
            <a:scene3d>
              <a:camera prst="orthographicFront"/>
              <a:lightRig rig="threePt" dir="t"/>
            </a:scene3d>
            <a:sp3d extrusionH="57150">
              <a:bevelT w="38100" h="38100"/>
            </a:sp3d>
          </a:bodyPr>
          <a:lstStyle/>
          <a:p>
            <a:pPr marL="0" lvl="0" indent="0" algn="ctr" rtl="0">
              <a:spcBef>
                <a:spcPts val="0"/>
              </a:spcBef>
              <a:spcAft>
                <a:spcPts val="0"/>
              </a:spcAft>
              <a:buNone/>
            </a:pPr>
            <a:r>
              <a:rPr lang="en-US" sz="3600" b="1" dirty="0" smtClean="0">
                <a:solidFill>
                  <a:schemeClr val="bg2"/>
                </a:solidFill>
                <a:effectLst>
                  <a:reflection blurRad="6350" stA="55000" endA="300" endPos="45500" dir="5400000" sy="-100000" algn="bl" rotWithShape="0"/>
                </a:effectLst>
                <a:ea typeface="Arial Black"/>
                <a:cs typeface="Arial Black"/>
                <a:sym typeface="Arial Black"/>
              </a:rPr>
              <a:t>Conclusions</a:t>
            </a:r>
            <a:endParaRPr sz="3600" b="1" dirty="0">
              <a:solidFill>
                <a:schemeClr val="bg2"/>
              </a:solidFill>
              <a:effectLst>
                <a:reflection blurRad="6350" stA="55000" endA="300" endPos="45500" dir="5400000" sy="-100000" algn="bl" rotWithShape="0"/>
              </a:effectLst>
              <a:ea typeface="Arial Black"/>
              <a:cs typeface="Arial Black"/>
              <a:sym typeface="Arial Black"/>
            </a:endParaRPr>
          </a:p>
        </p:txBody>
      </p:sp>
    </p:spTree>
    <p:extLst>
      <p:ext uri="{BB962C8B-B14F-4D97-AF65-F5344CB8AC3E}">
        <p14:creationId xmlns:p14="http://schemas.microsoft.com/office/powerpoint/2010/main" val="28240490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327467" cy="6858000"/>
          </a:xfrm>
          <a:prstGeom prst="rect">
            <a:avLst/>
          </a:prstGeom>
        </p:spPr>
      </p:pic>
      <p:sp>
        <p:nvSpPr>
          <p:cNvPr id="2" name="Slide Number Placeholder 1">
            <a:extLst>
              <a:ext uri="{FF2B5EF4-FFF2-40B4-BE49-F238E27FC236}">
                <a16:creationId xmlns:a16="http://schemas.microsoft.com/office/drawing/2014/main" id="{5631788A-255F-F97C-BA4E-DE64C3E52B21}"/>
              </a:ext>
            </a:extLst>
          </p:cNvPr>
          <p:cNvSpPr>
            <a:spLocks noGrp="1"/>
          </p:cNvSpPr>
          <p:nvPr>
            <p:ph type="sldNum" sz="quarter" idx="12"/>
          </p:nvPr>
        </p:nvSpPr>
        <p:spPr/>
        <p:txBody>
          <a:bodyPr/>
          <a:lstStyle/>
          <a:p>
            <a:fld id="{0F0EE32C-E76D-45F1-97C5-4FC1D4D830BE}" type="slidenum">
              <a:rPr lang="en-IN" smtClean="0"/>
              <a:t>32</a:t>
            </a:fld>
            <a:endParaRPr lang="en-IN"/>
          </a:p>
        </p:txBody>
      </p:sp>
      <p:sp>
        <p:nvSpPr>
          <p:cNvPr id="3" name="Google Shape;95;g294151154c3_1_6">
            <a:extLst>
              <a:ext uri="{FF2B5EF4-FFF2-40B4-BE49-F238E27FC236}">
                <a16:creationId xmlns:a16="http://schemas.microsoft.com/office/drawing/2014/main" id="{98AA5297-AA5C-5FEE-0C67-C76176C960CD}"/>
              </a:ext>
            </a:extLst>
          </p:cNvPr>
          <p:cNvSpPr txBox="1"/>
          <p:nvPr/>
        </p:nvSpPr>
        <p:spPr>
          <a:xfrm>
            <a:off x="1892353" y="759896"/>
            <a:ext cx="7367765" cy="8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a:solidFill>
                  <a:schemeClr val="bg1"/>
                </a:solidFill>
                <a:ea typeface="Arial Black"/>
                <a:cs typeface="Arial Black"/>
                <a:sym typeface="Arial Black"/>
              </a:rPr>
              <a:t>Acknowledgement</a:t>
            </a:r>
            <a:endParaRPr sz="3600" b="1" dirty="0">
              <a:solidFill>
                <a:schemeClr val="bg1"/>
              </a:solidFill>
              <a:ea typeface="Arial Black"/>
              <a:cs typeface="Arial Black"/>
              <a:sym typeface="Arial Black"/>
            </a:endParaRPr>
          </a:p>
        </p:txBody>
      </p:sp>
      <p:sp>
        <p:nvSpPr>
          <p:cNvPr id="4" name="TextBox 3">
            <a:extLst>
              <a:ext uri="{FF2B5EF4-FFF2-40B4-BE49-F238E27FC236}">
                <a16:creationId xmlns:a16="http://schemas.microsoft.com/office/drawing/2014/main" id="{3570E033-43B3-443D-8B11-395A63D815D6}"/>
              </a:ext>
            </a:extLst>
          </p:cNvPr>
          <p:cNvSpPr txBox="1"/>
          <p:nvPr/>
        </p:nvSpPr>
        <p:spPr>
          <a:xfrm>
            <a:off x="770467" y="1539551"/>
            <a:ext cx="10854265" cy="2369880"/>
          </a:xfrm>
          <a:prstGeom prst="rect">
            <a:avLst/>
          </a:prstGeom>
          <a:noFill/>
        </p:spPr>
        <p:txBody>
          <a:bodyPr wrap="square" rtlCol="0">
            <a:spAutoFit/>
          </a:bodyPr>
          <a:lstStyle/>
          <a:p>
            <a:pPr lvl="0"/>
            <a:r>
              <a:rPr lang="en-US" dirty="0">
                <a:solidFill>
                  <a:schemeClr val="bg1"/>
                </a:solidFill>
              </a:rPr>
              <a:t>“</a:t>
            </a:r>
            <a:r>
              <a:rPr lang="en-US" dirty="0">
                <a:solidFill>
                  <a:schemeClr val="bg1"/>
                </a:solidFill>
                <a:latin typeface="Bahnschrift SemiBold SemiConden" panose="020B0502040204020203" pitchFamily="34" charset="0"/>
              </a:rPr>
              <a:t>Look again at that dot. That's here. That's home. That's us. On it everyone you love, everyone you know, everyone you ever heard of, every human being who ever was, lived out their </a:t>
            </a:r>
            <a:r>
              <a:rPr lang="en-US" dirty="0" smtClean="0">
                <a:solidFill>
                  <a:schemeClr val="bg1"/>
                </a:solidFill>
                <a:latin typeface="Bahnschrift SemiBold SemiConden" panose="020B0502040204020203" pitchFamily="34" charset="0"/>
              </a:rPr>
              <a:t>lives……”</a:t>
            </a:r>
            <a:r>
              <a:rPr lang="en-US" dirty="0" smtClean="0">
                <a:solidFill>
                  <a:schemeClr val="bg1"/>
                </a:solidFill>
              </a:rPr>
              <a:t/>
            </a:r>
            <a:br>
              <a:rPr lang="en-US" dirty="0" smtClean="0">
                <a:solidFill>
                  <a:schemeClr val="bg1"/>
                </a:solidFill>
              </a:rPr>
            </a:br>
            <a:r>
              <a:rPr lang="en-US" dirty="0" smtClean="0">
                <a:solidFill>
                  <a:schemeClr val="bg1"/>
                </a:solidFill>
              </a:rPr>
              <a:t>                                                                                               ------ Carl Sagan</a:t>
            </a:r>
          </a:p>
          <a:p>
            <a:pPr lvl="0"/>
            <a:endParaRPr lang="en-US" sz="2000" dirty="0" smtClean="0">
              <a:solidFill>
                <a:schemeClr val="bg1"/>
              </a:solidFill>
            </a:endParaRPr>
          </a:p>
          <a:p>
            <a:pPr lvl="0"/>
            <a:endParaRPr lang="en-US" sz="2000" dirty="0">
              <a:solidFill>
                <a:schemeClr val="bg1"/>
              </a:solidFill>
            </a:endParaRPr>
          </a:p>
          <a:p>
            <a:pPr lvl="0"/>
            <a:r>
              <a:rPr lang="en-US" dirty="0" smtClean="0">
                <a:solidFill>
                  <a:schemeClr val="bg1"/>
                </a:solidFill>
                <a:latin typeface="Arial Narrow" panose="020B0606020202030204" pitchFamily="34" charset="0"/>
              </a:rPr>
              <a:t>I </a:t>
            </a:r>
            <a:r>
              <a:rPr lang="en-US" dirty="0">
                <a:solidFill>
                  <a:schemeClr val="bg1"/>
                </a:solidFill>
                <a:latin typeface="Arial Narrow" panose="020B0606020202030204" pitchFamily="34" charset="0"/>
              </a:rPr>
              <a:t>would like to acknowledge my supervisors </a:t>
            </a:r>
            <a:r>
              <a:rPr lang="pt-BR" i="0" u="none" strike="noStrike" cap="none" dirty="0">
                <a:solidFill>
                  <a:schemeClr val="bg1"/>
                </a:solidFill>
                <a:latin typeface="Arial Narrow" panose="020B0606020202030204" pitchFamily="34" charset="0"/>
                <a:ea typeface="Calibri"/>
                <a:cs typeface="Calibri"/>
                <a:sym typeface="Calibri"/>
              </a:rPr>
              <a:t>Dr. Nabin Kumar Jana </a:t>
            </a:r>
            <a:r>
              <a:rPr lang="pt-BR" i="0" u="none" strike="noStrike" cap="none" dirty="0" smtClean="0">
                <a:solidFill>
                  <a:schemeClr val="bg1"/>
                </a:solidFill>
                <a:latin typeface="Arial Narrow" panose="020B0606020202030204" pitchFamily="34" charset="0"/>
                <a:ea typeface="Calibri"/>
                <a:cs typeface="Calibri"/>
                <a:sym typeface="Calibri"/>
              </a:rPr>
              <a:t>and Dr. Jayesh M Goyal.</a:t>
            </a:r>
            <a:endParaRPr lang="en-IN" b="0" i="0" dirty="0">
              <a:solidFill>
                <a:schemeClr val="bg1"/>
              </a:solidFill>
              <a:effectLst/>
              <a:highlight>
                <a:srgbClr val="FFFFFF"/>
              </a:highlight>
              <a:latin typeface="Arial Narrow" panose="020B0606020202030204" pitchFamily="34" charset="0"/>
            </a:endParaRPr>
          </a:p>
          <a:p>
            <a:pPr algn="l"/>
            <a:r>
              <a:rPr lang="en-US" b="0" i="0" u="none" strike="noStrike" baseline="0" dirty="0" smtClean="0">
                <a:solidFill>
                  <a:schemeClr val="bg1"/>
                </a:solidFill>
                <a:latin typeface="Arial Narrow" panose="020B0606020202030204" pitchFamily="34" charset="0"/>
              </a:rPr>
              <a:t>I </a:t>
            </a:r>
            <a:r>
              <a:rPr lang="en-US" b="0" i="0" u="none" strike="noStrike" baseline="0" dirty="0">
                <a:solidFill>
                  <a:schemeClr val="bg1"/>
                </a:solidFill>
                <a:latin typeface="Arial Narrow" panose="020B0606020202030204" pitchFamily="34" charset="0"/>
              </a:rPr>
              <a:t>am also grateful to my parents and friends for all the support and encouragement they have given.</a:t>
            </a:r>
          </a:p>
          <a:p>
            <a:pPr marR="0" lvl="0" algn="l" rtl="0">
              <a:spcBef>
                <a:spcPts val="0"/>
              </a:spcBef>
              <a:spcAft>
                <a:spcPts val="0"/>
              </a:spcAft>
              <a:buClr>
                <a:schemeClr val="dk1"/>
              </a:buClr>
              <a:buSzPts val="1800"/>
            </a:pPr>
            <a:r>
              <a:rPr lang="en-US" dirty="0" smtClean="0">
                <a:solidFill>
                  <a:schemeClr val="bg1"/>
                </a:solidFill>
                <a:latin typeface="Arial Narrow" panose="020B0606020202030204" pitchFamily="34" charset="0"/>
                <a:ea typeface="Calibri"/>
                <a:cs typeface="Calibri"/>
                <a:sym typeface="Calibri"/>
              </a:rPr>
              <a:t>I </a:t>
            </a:r>
            <a:r>
              <a:rPr lang="en-US" dirty="0">
                <a:solidFill>
                  <a:schemeClr val="bg1"/>
                </a:solidFill>
                <a:latin typeface="Arial Narrow" panose="020B0606020202030204" pitchFamily="34" charset="0"/>
                <a:ea typeface="Calibri"/>
                <a:cs typeface="Calibri"/>
                <a:sym typeface="Calibri"/>
              </a:rPr>
              <a:t>would like to extend my acknowledgement to NISER and DAE for funding me through DISHA</a:t>
            </a:r>
            <a:r>
              <a:rPr lang="en-US" dirty="0" smtClean="0">
                <a:solidFill>
                  <a:schemeClr val="bg1"/>
                </a:solidFill>
                <a:latin typeface="Arial Narrow" panose="020B0606020202030204" pitchFamily="34" charset="0"/>
                <a:ea typeface="Calibri"/>
                <a:cs typeface="Calibri"/>
                <a:sym typeface="Calibri"/>
              </a:rPr>
              <a:t>.</a:t>
            </a:r>
            <a:endParaRPr lang="en-US" dirty="0">
              <a:solidFill>
                <a:schemeClr val="bg1"/>
              </a:solidFill>
              <a:latin typeface="Arial Narrow" panose="020B0606020202030204" pitchFamily="34" charset="0"/>
              <a:ea typeface="Calibri"/>
              <a:cs typeface="Calibri"/>
              <a:sym typeface="Calibri"/>
            </a:endParaRPr>
          </a:p>
        </p:txBody>
      </p:sp>
    </p:spTree>
    <p:extLst>
      <p:ext uri="{BB962C8B-B14F-4D97-AF65-F5344CB8AC3E}">
        <p14:creationId xmlns:p14="http://schemas.microsoft.com/office/powerpoint/2010/main" val="35801107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Shape 222"/>
        <p:cNvGrpSpPr/>
        <p:nvPr/>
      </p:nvGrpSpPr>
      <p:grpSpPr>
        <a:xfrm>
          <a:off x="0" y="0"/>
          <a:ext cx="0" cy="0"/>
          <a:chOff x="0" y="0"/>
          <a:chExt cx="0" cy="0"/>
        </a:xfrm>
      </p:grpSpPr>
      <p:sp>
        <p:nvSpPr>
          <p:cNvPr id="223" name="Google Shape;223;g294151154c3_1_2"/>
          <p:cNvSpPr txBox="1"/>
          <p:nvPr/>
        </p:nvSpPr>
        <p:spPr>
          <a:xfrm>
            <a:off x="1511166" y="1655545"/>
            <a:ext cx="7892716" cy="13379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6900" b="1" dirty="0">
                <a:solidFill>
                  <a:schemeClr val="bg1"/>
                </a:solidFill>
                <a:effectLst>
                  <a:outerShdw blurRad="38100" dist="38100" dir="2700000" algn="tl">
                    <a:srgbClr val="000000">
                      <a:alpha val="43137"/>
                    </a:srgbClr>
                  </a:outerShdw>
                  <a:reflection blurRad="6350" stA="55000" endA="50" endPos="85000" dir="5400000" sy="-100000" algn="bl" rotWithShape="0"/>
                </a:effectLst>
                <a:latin typeface="Calibri"/>
                <a:ea typeface="Calibri"/>
                <a:cs typeface="Calibri"/>
                <a:sym typeface="Calibri"/>
              </a:rPr>
              <a:t>THANK YOU</a:t>
            </a:r>
            <a:endParaRPr sz="6900" b="1" dirty="0">
              <a:solidFill>
                <a:schemeClr val="bg1"/>
              </a:solidFill>
              <a:effectLst>
                <a:outerShdw blurRad="38100" dist="38100" dir="2700000" algn="tl">
                  <a:srgbClr val="000000">
                    <a:alpha val="43137"/>
                  </a:srgbClr>
                </a:outerShdw>
                <a:reflection blurRad="6350" stA="55000" endA="50" endPos="85000" dir="5400000" sy="-100000" algn="bl" rotWithShape="0"/>
              </a:effectLst>
              <a:latin typeface="Calibri"/>
              <a:ea typeface="Calibri"/>
              <a:cs typeface="Calibri"/>
              <a:sym typeface="Calibri"/>
            </a:endParaRPr>
          </a:p>
        </p:txBody>
      </p:sp>
      <p:sp>
        <p:nvSpPr>
          <p:cNvPr id="224" name="Google Shape;224;g294151154c3_1_2"/>
          <p:cNvSpPr txBox="1">
            <a:spLocks noGrp="1"/>
          </p:cNvSpPr>
          <p:nvPr>
            <p:ph type="sldNum" sz="quarter"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4" name="Curved Left Arrow 13"/>
          <p:cNvSpPr/>
          <p:nvPr/>
        </p:nvSpPr>
        <p:spPr>
          <a:xfrm rot="10800000">
            <a:off x="2329314" y="4154517"/>
            <a:ext cx="1852431" cy="1836793"/>
          </a:xfrm>
          <a:prstGeom prst="curved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itle 1"/>
          <p:cNvSpPr>
            <a:spLocks noGrp="1"/>
          </p:cNvSpPr>
          <p:nvPr>
            <p:ph type="title"/>
          </p:nvPr>
        </p:nvSpPr>
        <p:spPr>
          <a:xfrm>
            <a:off x="884313" y="459606"/>
            <a:ext cx="8761413" cy="706964"/>
          </a:xfrm>
        </p:spPr>
        <p:txBody>
          <a:bodyPr/>
          <a:lstStyle/>
          <a:p>
            <a:r>
              <a:rPr lang="en-IN" dirty="0" smtClean="0"/>
              <a:t>Simple Representation of the Model</a:t>
            </a:r>
            <a:endParaRPr lang="en-IN" dirty="0"/>
          </a:p>
        </p:txBody>
      </p:sp>
      <p:sp>
        <p:nvSpPr>
          <p:cNvPr id="4" name="Slide Number Placeholder 3"/>
          <p:cNvSpPr>
            <a:spLocks noGrp="1"/>
          </p:cNvSpPr>
          <p:nvPr>
            <p:ph type="sldNum" sz="quarter" idx="12"/>
          </p:nvPr>
        </p:nvSpPr>
        <p:spPr/>
        <p:txBody>
          <a:bodyPr/>
          <a:lstStyle/>
          <a:p>
            <a:fld id="{0F0EE32C-E76D-45F1-97C5-4FC1D4D830BE}" type="slidenum">
              <a:rPr lang="en-IN" smtClean="0"/>
              <a:t>4</a:t>
            </a:fld>
            <a:endParaRPr lang="en-IN"/>
          </a:p>
        </p:txBody>
      </p:sp>
      <p:sp>
        <p:nvSpPr>
          <p:cNvPr id="6" name="Oval 5"/>
          <p:cNvSpPr/>
          <p:nvPr/>
        </p:nvSpPr>
        <p:spPr>
          <a:xfrm>
            <a:off x="943160" y="2638776"/>
            <a:ext cx="2223513" cy="1212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Observed transmission spectrum</a:t>
            </a:r>
            <a:endParaRPr lang="en-IN" dirty="0"/>
          </a:p>
        </p:txBody>
      </p:sp>
      <p:sp>
        <p:nvSpPr>
          <p:cNvPr id="7" name="Rectangle 6"/>
          <p:cNvSpPr/>
          <p:nvPr/>
        </p:nvSpPr>
        <p:spPr>
          <a:xfrm>
            <a:off x="4345375" y="1541647"/>
            <a:ext cx="2059806" cy="1947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Retrieval Model</a:t>
            </a:r>
            <a:endParaRPr lang="en-IN" dirty="0"/>
          </a:p>
        </p:txBody>
      </p:sp>
      <p:sp>
        <p:nvSpPr>
          <p:cNvPr id="8" name="Rectangle 7"/>
          <p:cNvSpPr/>
          <p:nvPr/>
        </p:nvSpPr>
        <p:spPr>
          <a:xfrm>
            <a:off x="3329476" y="5350489"/>
            <a:ext cx="4331369" cy="1106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Forward Model</a:t>
            </a:r>
            <a:br>
              <a:rPr lang="en-IN" dirty="0" smtClean="0"/>
            </a:br>
            <a:r>
              <a:rPr lang="en-IN" dirty="0" smtClean="0"/>
              <a:t>Solves Radiative Transfer Equation and generates Model Spectra</a:t>
            </a:r>
            <a:endParaRPr lang="en-IN" dirty="0"/>
          </a:p>
        </p:txBody>
      </p:sp>
      <p:sp>
        <p:nvSpPr>
          <p:cNvPr id="9" name="Oval 8"/>
          <p:cNvSpPr/>
          <p:nvPr/>
        </p:nvSpPr>
        <p:spPr>
          <a:xfrm>
            <a:off x="7660845" y="1463040"/>
            <a:ext cx="2175310" cy="21753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200" dirty="0" smtClean="0"/>
              <a:t>Parameter Estimations</a:t>
            </a:r>
          </a:p>
          <a:p>
            <a:pPr marL="285750" indent="-285750">
              <a:buFont typeface="Arial" panose="020B0604020202020204" pitchFamily="34" charset="0"/>
              <a:buChar char="•"/>
            </a:pPr>
            <a:r>
              <a:rPr lang="en-IN" sz="1200" dirty="0" smtClean="0"/>
              <a:t> Model Evidence</a:t>
            </a:r>
            <a:br>
              <a:rPr lang="en-IN" sz="1200" dirty="0" smtClean="0"/>
            </a:br>
            <a:endParaRPr lang="en-IN" sz="1200" dirty="0" smtClean="0"/>
          </a:p>
          <a:p>
            <a:pPr marL="285750" indent="-285750">
              <a:buFont typeface="Arial" panose="020B0604020202020204" pitchFamily="34" charset="0"/>
              <a:buChar char="•"/>
            </a:pPr>
            <a:r>
              <a:rPr lang="en-IN" sz="1200" dirty="0" smtClean="0"/>
              <a:t>Best Fit Model</a:t>
            </a:r>
            <a:endParaRPr lang="en-IN" sz="1200" dirty="0"/>
          </a:p>
        </p:txBody>
      </p:sp>
      <p:sp>
        <p:nvSpPr>
          <p:cNvPr id="12" name="Rectangle 11"/>
          <p:cNvSpPr/>
          <p:nvPr/>
        </p:nvSpPr>
        <p:spPr>
          <a:xfrm>
            <a:off x="4181745" y="4213962"/>
            <a:ext cx="2387065" cy="637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Generated spectrum</a:t>
            </a:r>
            <a:endParaRPr lang="en-IN" dirty="0"/>
          </a:p>
        </p:txBody>
      </p:sp>
      <p:sp>
        <p:nvSpPr>
          <p:cNvPr id="15" name="Oval 14"/>
          <p:cNvSpPr/>
          <p:nvPr/>
        </p:nvSpPr>
        <p:spPr>
          <a:xfrm>
            <a:off x="943160" y="1395588"/>
            <a:ext cx="2223513" cy="12127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Prior distribution</a:t>
            </a:r>
            <a:endParaRPr lang="en-IN" dirty="0"/>
          </a:p>
        </p:txBody>
      </p:sp>
      <p:sp>
        <p:nvSpPr>
          <p:cNvPr id="16" name="Right Arrow 15"/>
          <p:cNvSpPr/>
          <p:nvPr/>
        </p:nvSpPr>
        <p:spPr>
          <a:xfrm>
            <a:off x="3209593" y="1841222"/>
            <a:ext cx="1135782" cy="34058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Arrow 17"/>
          <p:cNvSpPr/>
          <p:nvPr/>
        </p:nvSpPr>
        <p:spPr>
          <a:xfrm>
            <a:off x="3171112" y="3065807"/>
            <a:ext cx="1135782" cy="34058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ight Arrow 18"/>
          <p:cNvSpPr/>
          <p:nvPr/>
        </p:nvSpPr>
        <p:spPr>
          <a:xfrm>
            <a:off x="6465122" y="2362542"/>
            <a:ext cx="1263964" cy="41612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ight Arrow 19"/>
          <p:cNvSpPr/>
          <p:nvPr/>
        </p:nvSpPr>
        <p:spPr>
          <a:xfrm rot="16200000">
            <a:off x="5090543" y="3541304"/>
            <a:ext cx="693732" cy="58944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037578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100000">
              <a:schemeClr val="accent5">
                <a:lumMod val="20000"/>
                <a:lumOff val="80000"/>
              </a:schemeClr>
            </a:gs>
            <a:gs pos="0">
              <a:schemeClr val="accent5">
                <a:lumMod val="20000"/>
                <a:lumOff val="80000"/>
              </a:schemeClr>
            </a:gs>
            <a:gs pos="100000">
              <a:schemeClr val="accent1">
                <a:lumMod val="45000"/>
                <a:lumOff val="55000"/>
              </a:schemeClr>
            </a:gs>
          </a:gsLst>
          <a:lin ang="5400000" scaled="1"/>
          <a:tileRect/>
        </a:gradFill>
        <a:effectLst/>
      </p:bgPr>
    </p:bg>
    <p:spTree>
      <p:nvGrpSpPr>
        <p:cNvPr id="1" name=""/>
        <p:cNvGrpSpPr/>
        <p:nvPr/>
      </p:nvGrpSpPr>
      <p:grpSpPr>
        <a:xfrm>
          <a:off x="0" y="0"/>
          <a:ext cx="0" cy="0"/>
          <a:chOff x="0" y="0"/>
          <a:chExt cx="0" cy="0"/>
        </a:xfrm>
      </p:grpSpPr>
      <p:sp>
        <p:nvSpPr>
          <p:cNvPr id="2" name="Google Shape;95;g294151154c3_1_6">
            <a:extLst>
              <a:ext uri="{FF2B5EF4-FFF2-40B4-BE49-F238E27FC236}">
                <a16:creationId xmlns:a16="http://schemas.microsoft.com/office/drawing/2014/main" id="{B493192E-0ECC-6AAE-53DF-DE0F89671952}"/>
              </a:ext>
            </a:extLst>
          </p:cNvPr>
          <p:cNvSpPr txBox="1"/>
          <p:nvPr/>
        </p:nvSpPr>
        <p:spPr>
          <a:xfrm>
            <a:off x="3021641" y="450615"/>
            <a:ext cx="6148719" cy="8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rgbClr val="002060"/>
                </a:solidFill>
                <a:ea typeface="Arial Black"/>
                <a:cs typeface="Arial Black"/>
                <a:sym typeface="Arial Black"/>
              </a:rPr>
              <a:t>From Traditional Methods to a More Stable Approach</a:t>
            </a:r>
            <a:endParaRPr sz="3200" b="1" dirty="0">
              <a:solidFill>
                <a:srgbClr val="002060"/>
              </a:solidFill>
              <a:ea typeface="Arial Black"/>
              <a:cs typeface="Arial Black"/>
              <a:sym typeface="Arial Black"/>
            </a:endParaRPr>
          </a:p>
        </p:txBody>
      </p:sp>
      <p:sp>
        <p:nvSpPr>
          <p:cNvPr id="7" name="Slide Number Placeholder 6">
            <a:extLst>
              <a:ext uri="{FF2B5EF4-FFF2-40B4-BE49-F238E27FC236}">
                <a16:creationId xmlns:a16="http://schemas.microsoft.com/office/drawing/2014/main" id="{13575321-C375-FC82-4083-CD215153AAAF}"/>
              </a:ext>
            </a:extLst>
          </p:cNvPr>
          <p:cNvSpPr>
            <a:spLocks noGrp="1"/>
          </p:cNvSpPr>
          <p:nvPr>
            <p:ph type="sldNum" sz="quarter" idx="12"/>
          </p:nvPr>
        </p:nvSpPr>
        <p:spPr/>
        <p:txBody>
          <a:bodyPr/>
          <a:lstStyle/>
          <a:p>
            <a:fld id="{F67CF3BA-2E0E-4356-B9EB-CDF09885C0F9}" type="slidenum">
              <a:rPr lang="en-IN" smtClean="0"/>
              <a:pPr/>
              <a:t>5</a:t>
            </a:fld>
            <a:endParaRPr lang="en-IN" dirty="0"/>
          </a:p>
        </p:txBody>
      </p:sp>
      <p:sp>
        <p:nvSpPr>
          <p:cNvPr id="11" name="TextBox 10"/>
          <p:cNvSpPr txBox="1"/>
          <p:nvPr/>
        </p:nvSpPr>
        <p:spPr>
          <a:xfrm>
            <a:off x="3022135" y="1816850"/>
            <a:ext cx="6013274" cy="1164657"/>
          </a:xfrm>
          <a:prstGeom prst="rect">
            <a:avLst/>
          </a:prstGeom>
          <a:solidFill>
            <a:schemeClr val="bg1"/>
          </a:solidFill>
          <a:effectLst>
            <a:outerShdw blurRad="50800" dist="38100" dir="8100000" algn="tr" rotWithShape="0">
              <a:prstClr val="black">
                <a:alpha val="40000"/>
              </a:prstClr>
            </a:outerShdw>
          </a:effectLst>
        </p:spPr>
        <p:txBody>
          <a:bodyPr wrap="square" rtlCol="0">
            <a:spAutoFit/>
          </a:bodyPr>
          <a:lstStyle/>
          <a:p>
            <a:endParaRPr lang="en-IN"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715" y="1798390"/>
            <a:ext cx="5707780" cy="1164657"/>
          </a:xfrm>
          <a:prstGeom prst="rect">
            <a:avLst/>
          </a:prstGeom>
          <a:effectLst>
            <a:outerShdw blurRad="50800" dist="38100" dir="8100000" algn="tr" rotWithShape="0">
              <a:prstClr val="black">
                <a:alpha val="40000"/>
              </a:prstClr>
            </a:outerShdw>
          </a:effectLst>
        </p:spPr>
      </p:pic>
      <p:sp>
        <p:nvSpPr>
          <p:cNvPr id="13" name="TextBox 12"/>
          <p:cNvSpPr txBox="1"/>
          <p:nvPr/>
        </p:nvSpPr>
        <p:spPr>
          <a:xfrm>
            <a:off x="2012174" y="4517169"/>
            <a:ext cx="6314173" cy="461665"/>
          </a:xfrm>
          <a:prstGeom prst="rect">
            <a:avLst/>
          </a:prstGeom>
          <a:noFill/>
        </p:spPr>
        <p:txBody>
          <a:bodyPr wrap="square" rtlCol="0">
            <a:spAutoFit/>
          </a:bodyPr>
          <a:lstStyle/>
          <a:p>
            <a:r>
              <a:rPr lang="en-IN" sz="2400" dirty="0"/>
              <a:t>=</a:t>
            </a:r>
            <a:r>
              <a:rPr lang="en-IN" sz="2400" dirty="0" smtClean="0"/>
              <a:t> </a:t>
            </a:r>
            <a:r>
              <a:rPr lang="en-IN" sz="2400" b="1" dirty="0" smtClean="0"/>
              <a:t>Likelihood Function</a:t>
            </a:r>
            <a:endParaRPr lang="en-IN" sz="24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155" y="4408372"/>
            <a:ext cx="979019" cy="57046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155" y="5187283"/>
            <a:ext cx="891898" cy="520497"/>
          </a:xfrm>
          <a:prstGeom prst="rect">
            <a:avLst/>
          </a:prstGeom>
        </p:spPr>
      </p:pic>
      <p:sp>
        <p:nvSpPr>
          <p:cNvPr id="16" name="TextBox 15"/>
          <p:cNvSpPr txBox="1"/>
          <p:nvPr/>
        </p:nvSpPr>
        <p:spPr>
          <a:xfrm>
            <a:off x="2012174" y="5187283"/>
            <a:ext cx="2762450" cy="461665"/>
          </a:xfrm>
          <a:prstGeom prst="rect">
            <a:avLst/>
          </a:prstGeom>
          <a:noFill/>
        </p:spPr>
        <p:txBody>
          <a:bodyPr wrap="square" rtlCol="0">
            <a:spAutoFit/>
          </a:bodyPr>
          <a:lstStyle/>
          <a:p>
            <a:r>
              <a:rPr lang="en-IN" sz="2000" dirty="0" smtClean="0"/>
              <a:t>=  </a:t>
            </a:r>
            <a:r>
              <a:rPr lang="en-IN" sz="2400" b="1" dirty="0" smtClean="0"/>
              <a:t>Prior Probability</a:t>
            </a:r>
            <a:endParaRPr lang="en-IN" sz="2400" b="1" dirty="0"/>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155" y="5918635"/>
            <a:ext cx="891898" cy="462913"/>
          </a:xfrm>
          <a:prstGeom prst="rect">
            <a:avLst/>
          </a:prstGeom>
        </p:spPr>
      </p:pic>
      <p:sp>
        <p:nvSpPr>
          <p:cNvPr id="21" name="TextBox 20"/>
          <p:cNvSpPr txBox="1"/>
          <p:nvPr/>
        </p:nvSpPr>
        <p:spPr>
          <a:xfrm>
            <a:off x="2012174" y="5972813"/>
            <a:ext cx="7680466" cy="461665"/>
          </a:xfrm>
          <a:prstGeom prst="rect">
            <a:avLst/>
          </a:prstGeom>
          <a:noFill/>
        </p:spPr>
        <p:txBody>
          <a:bodyPr wrap="square" rtlCol="0">
            <a:spAutoFit/>
          </a:bodyPr>
          <a:lstStyle/>
          <a:p>
            <a:r>
              <a:rPr lang="en-IN" sz="2400" dirty="0" smtClean="0"/>
              <a:t>= </a:t>
            </a:r>
            <a:r>
              <a:rPr lang="en-IN" sz="2400" b="1" dirty="0" smtClean="0"/>
              <a:t>Marginal distribution of X over parameter space</a:t>
            </a:r>
            <a:endParaRPr lang="en-IN" sz="2400" b="1" dirty="0"/>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409" y="3636200"/>
            <a:ext cx="904762" cy="561317"/>
          </a:xfrm>
          <a:prstGeom prst="rect">
            <a:avLst/>
          </a:prstGeom>
        </p:spPr>
      </p:pic>
      <p:sp>
        <p:nvSpPr>
          <p:cNvPr id="24" name="TextBox 23"/>
          <p:cNvSpPr txBox="1"/>
          <p:nvPr/>
        </p:nvSpPr>
        <p:spPr>
          <a:xfrm>
            <a:off x="2012174" y="3631987"/>
            <a:ext cx="3705726" cy="461665"/>
          </a:xfrm>
          <a:prstGeom prst="rect">
            <a:avLst/>
          </a:prstGeom>
          <a:noFill/>
        </p:spPr>
        <p:txBody>
          <a:bodyPr wrap="square" rtlCol="0">
            <a:spAutoFit/>
          </a:bodyPr>
          <a:lstStyle/>
          <a:p>
            <a:r>
              <a:rPr lang="en-IN" dirty="0" smtClean="0"/>
              <a:t>= </a:t>
            </a:r>
            <a:r>
              <a:rPr lang="en-IN" sz="2400" b="1" dirty="0" smtClean="0"/>
              <a:t>Posterior probability</a:t>
            </a:r>
            <a:endParaRPr lang="en-IN" sz="2400" b="1" dirty="0"/>
          </a:p>
        </p:txBody>
      </p:sp>
    </p:spTree>
    <p:extLst>
      <p:ext uri="{BB962C8B-B14F-4D97-AF65-F5344CB8AC3E}">
        <p14:creationId xmlns:p14="http://schemas.microsoft.com/office/powerpoint/2010/main" val="1039390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7635" y="991401"/>
            <a:ext cx="11126803" cy="5621154"/>
          </a:xfrm>
          <a:prstGeom prst="rect">
            <a:avLst/>
          </a:prstGeom>
        </p:spPr>
      </p:pic>
      <p:sp>
        <p:nvSpPr>
          <p:cNvPr id="3" name="Subtitle 2"/>
          <p:cNvSpPr>
            <a:spLocks noGrp="1"/>
          </p:cNvSpPr>
          <p:nvPr>
            <p:ph type="subTitle" idx="1"/>
          </p:nvPr>
        </p:nvSpPr>
        <p:spPr>
          <a:xfrm>
            <a:off x="1299334" y="201996"/>
            <a:ext cx="8825658" cy="861420"/>
          </a:xfrm>
        </p:spPr>
        <p:txBody>
          <a:bodyPr>
            <a:normAutofit/>
          </a:bodyPr>
          <a:lstStyle/>
          <a:p>
            <a:pPr algn="ctr"/>
            <a:r>
              <a:rPr lang="en-IN" sz="4400" b="1" cap="none" dirty="0" smtClean="0">
                <a:ln w="0"/>
                <a:solidFill>
                  <a:schemeClr val="bg1"/>
                </a:solidFill>
                <a:effectLst>
                  <a:outerShdw blurRad="38100" dist="25400" dir="5400000" algn="ctr" rotWithShape="0">
                    <a:srgbClr val="6E747A">
                      <a:alpha val="43000"/>
                    </a:srgbClr>
                  </a:outerShdw>
                </a:effectLst>
              </a:rPr>
              <a:t>Markov chain</a:t>
            </a:r>
            <a:endParaRPr lang="en-IN" sz="4400" b="1" cap="none" dirty="0">
              <a:ln w="0"/>
              <a:solidFill>
                <a:schemeClr val="bg1"/>
              </a:solidFill>
              <a:effectLst>
                <a:outerShdw blurRad="38100" dist="25400" dir="5400000" algn="ctr" rotWithShape="0">
                  <a:srgbClr val="6E747A">
                    <a:alpha val="43000"/>
                  </a:srgbClr>
                </a:outerShdw>
              </a:effectLst>
            </a:endParaRPr>
          </a:p>
        </p:txBody>
      </p:sp>
      <p:sp>
        <p:nvSpPr>
          <p:cNvPr id="4" name="Slide Number Placeholder 3"/>
          <p:cNvSpPr>
            <a:spLocks noGrp="1"/>
          </p:cNvSpPr>
          <p:nvPr>
            <p:ph type="sldNum" sz="quarter" idx="12"/>
          </p:nvPr>
        </p:nvSpPr>
        <p:spPr/>
        <p:txBody>
          <a:bodyPr/>
          <a:lstStyle/>
          <a:p>
            <a:fld id="{0F0EE32C-E76D-45F1-97C5-4FC1D4D830BE}" type="slidenum">
              <a:rPr lang="en-IN" smtClean="0"/>
              <a:pPr/>
              <a:t>6</a:t>
            </a:fld>
            <a:endParaRPr lang="en-IN" dirty="0"/>
          </a:p>
        </p:txBody>
      </p:sp>
      <p:sp>
        <p:nvSpPr>
          <p:cNvPr id="6" name="TextBox 5"/>
          <p:cNvSpPr txBox="1"/>
          <p:nvPr/>
        </p:nvSpPr>
        <p:spPr>
          <a:xfrm>
            <a:off x="7449954" y="3378467"/>
            <a:ext cx="3378467" cy="369332"/>
          </a:xfrm>
          <a:prstGeom prst="rect">
            <a:avLst/>
          </a:prstGeom>
          <a:solidFill>
            <a:schemeClr val="bg1"/>
          </a:solidFill>
        </p:spPr>
        <p:txBody>
          <a:bodyPr wrap="square" rtlCol="0">
            <a:spAutoFit/>
          </a:bodyPr>
          <a:lstStyle/>
          <a:p>
            <a:endParaRPr lang="en-IN" dirty="0"/>
          </a:p>
        </p:txBody>
      </p:sp>
      <p:sp>
        <p:nvSpPr>
          <p:cNvPr id="7" name="TextBox 6"/>
          <p:cNvSpPr txBox="1"/>
          <p:nvPr/>
        </p:nvSpPr>
        <p:spPr>
          <a:xfrm>
            <a:off x="9692640" y="3532472"/>
            <a:ext cx="914400" cy="423511"/>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2414517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8781" y="569407"/>
            <a:ext cx="8761413" cy="706964"/>
          </a:xfrm>
        </p:spPr>
        <p:txBody>
          <a:bodyPr/>
          <a:lstStyle/>
          <a:p>
            <a:pPr algn="ctr"/>
            <a:r>
              <a:rPr lang="en-IN" b="1" dirty="0" smtClean="0"/>
              <a:t>STATIONARY DISTRIBUTIONS</a:t>
            </a:r>
            <a:endParaRPr lang="en-IN" b="1" dirty="0"/>
          </a:p>
        </p:txBody>
      </p:sp>
      <p:sp>
        <p:nvSpPr>
          <p:cNvPr id="4" name="Slide Number Placeholder 3"/>
          <p:cNvSpPr>
            <a:spLocks noGrp="1"/>
          </p:cNvSpPr>
          <p:nvPr>
            <p:ph type="sldNum" sz="quarter" idx="12"/>
          </p:nvPr>
        </p:nvSpPr>
        <p:spPr/>
        <p:txBody>
          <a:bodyPr/>
          <a:lstStyle/>
          <a:p>
            <a:fld id="{0F0EE32C-E76D-45F1-97C5-4FC1D4D830BE}" type="slidenum">
              <a:rPr lang="en-IN" smtClean="0"/>
              <a:t>7</a:t>
            </a:fld>
            <a:endParaRPr lang="en-IN"/>
          </a:p>
        </p:txBody>
      </p:sp>
      <p:pic>
        <p:nvPicPr>
          <p:cNvPr id="5" name="Picture 4"/>
          <p:cNvPicPr>
            <a:picLocks noChangeAspect="1"/>
          </p:cNvPicPr>
          <p:nvPr/>
        </p:nvPicPr>
        <p:blipFill>
          <a:blip r:embed="rId2"/>
          <a:stretch>
            <a:fillRect/>
          </a:stretch>
        </p:blipFill>
        <p:spPr>
          <a:xfrm>
            <a:off x="718781" y="1276372"/>
            <a:ext cx="10898912" cy="5114803"/>
          </a:xfrm>
          <a:prstGeom prst="rect">
            <a:avLst/>
          </a:prstGeom>
        </p:spPr>
      </p:pic>
      <p:sp>
        <p:nvSpPr>
          <p:cNvPr id="7" name="TextBox 6"/>
          <p:cNvSpPr txBox="1"/>
          <p:nvPr/>
        </p:nvSpPr>
        <p:spPr>
          <a:xfrm>
            <a:off x="8065972" y="3205213"/>
            <a:ext cx="3551721" cy="760396"/>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30679773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Google Shape;95;g294151154c3_1_6">
            <a:extLst>
              <a:ext uri="{FF2B5EF4-FFF2-40B4-BE49-F238E27FC236}">
                <a16:creationId xmlns:a16="http://schemas.microsoft.com/office/drawing/2014/main" id="{2B062070-2450-7491-C41D-5A540D403641}"/>
              </a:ext>
            </a:extLst>
          </p:cNvPr>
          <p:cNvSpPr txBox="1"/>
          <p:nvPr/>
        </p:nvSpPr>
        <p:spPr>
          <a:xfrm>
            <a:off x="1106905" y="450615"/>
            <a:ext cx="8653112" cy="8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b="1" dirty="0" smtClean="0">
                <a:solidFill>
                  <a:schemeClr val="bg1"/>
                </a:solidFill>
                <a:ea typeface="Arial Black"/>
                <a:cs typeface="Arial Black"/>
                <a:sym typeface="Arial Black"/>
              </a:rPr>
              <a:t>Some Useful Details on Markov chain</a:t>
            </a:r>
            <a:endParaRPr sz="3600" b="1" dirty="0">
              <a:solidFill>
                <a:schemeClr val="bg1"/>
              </a:solidFill>
              <a:ea typeface="Arial Black"/>
              <a:cs typeface="Arial Black"/>
              <a:sym typeface="Arial Black"/>
            </a:endParaRPr>
          </a:p>
        </p:txBody>
      </p:sp>
      <p:pic>
        <p:nvPicPr>
          <p:cNvPr id="4" name="Picture 3">
            <a:extLst>
              <a:ext uri="{FF2B5EF4-FFF2-40B4-BE49-F238E27FC236}">
                <a16:creationId xmlns:a16="http://schemas.microsoft.com/office/drawing/2014/main" id="{95531F5A-DB67-90CB-AC75-082CDBA63446}"/>
              </a:ext>
            </a:extLst>
          </p:cNvPr>
          <p:cNvPicPr>
            <a:picLocks noChangeAspect="1"/>
          </p:cNvPicPr>
          <p:nvPr/>
        </p:nvPicPr>
        <p:blipFill rotWithShape="1">
          <a:blip r:embed="rId2">
            <a:extLst>
              <a:ext uri="{28A0092B-C50C-407E-A947-70E740481C1C}">
                <a14:useLocalDpi xmlns:a14="http://schemas.microsoft.com/office/drawing/2010/main" val="0"/>
              </a:ext>
            </a:extLst>
          </a:blip>
          <a:srcRect l="5064" t="3107" r="14030" b="13446"/>
          <a:stretch/>
        </p:blipFill>
        <p:spPr>
          <a:xfrm>
            <a:off x="561010" y="1344615"/>
            <a:ext cx="7427789" cy="5399772"/>
          </a:xfrm>
          <a:prstGeom prst="rect">
            <a:avLst/>
          </a:prstGeom>
        </p:spPr>
      </p:pic>
      <p:sp>
        <p:nvSpPr>
          <p:cNvPr id="6" name="Slide Number Placeholder 5">
            <a:extLst>
              <a:ext uri="{FF2B5EF4-FFF2-40B4-BE49-F238E27FC236}">
                <a16:creationId xmlns:a16="http://schemas.microsoft.com/office/drawing/2014/main" id="{BD363D03-CB5A-FD05-79E7-17E8C99441C2}"/>
              </a:ext>
            </a:extLst>
          </p:cNvPr>
          <p:cNvSpPr>
            <a:spLocks noGrp="1"/>
          </p:cNvSpPr>
          <p:nvPr>
            <p:ph type="sldNum" sz="quarter" idx="12"/>
          </p:nvPr>
        </p:nvSpPr>
        <p:spPr/>
        <p:txBody>
          <a:bodyPr/>
          <a:lstStyle/>
          <a:p>
            <a:r>
              <a:rPr lang="en-IN" dirty="0"/>
              <a:t>8</a:t>
            </a:r>
          </a:p>
        </p:txBody>
      </p:sp>
      <p:pic>
        <p:nvPicPr>
          <p:cNvPr id="3" name="Picture 2"/>
          <p:cNvPicPr>
            <a:picLocks noChangeAspect="1"/>
          </p:cNvPicPr>
          <p:nvPr/>
        </p:nvPicPr>
        <p:blipFill>
          <a:blip r:embed="rId3"/>
          <a:stretch>
            <a:fillRect/>
          </a:stretch>
        </p:blipFill>
        <p:spPr>
          <a:xfrm>
            <a:off x="8162222" y="2238615"/>
            <a:ext cx="3474720" cy="3995665"/>
          </a:xfrm>
          <a:prstGeom prst="rect">
            <a:avLst/>
          </a:prstGeom>
        </p:spPr>
      </p:pic>
      <p:sp>
        <p:nvSpPr>
          <p:cNvPr id="5" name="TextBox 4"/>
          <p:cNvSpPr txBox="1"/>
          <p:nvPr/>
        </p:nvSpPr>
        <p:spPr>
          <a:xfrm>
            <a:off x="8581322" y="1772750"/>
            <a:ext cx="2190317" cy="369332"/>
          </a:xfrm>
          <a:prstGeom prst="rect">
            <a:avLst/>
          </a:prstGeom>
          <a:noFill/>
        </p:spPr>
        <p:txBody>
          <a:bodyPr wrap="square" rtlCol="0">
            <a:spAutoFit/>
          </a:bodyPr>
          <a:lstStyle/>
          <a:p>
            <a:r>
              <a:rPr lang="en-IN" dirty="0" smtClean="0">
                <a:solidFill>
                  <a:schemeClr val="bg1"/>
                </a:solidFill>
              </a:rPr>
              <a:t>            Example</a:t>
            </a:r>
            <a:endParaRPr lang="en-IN" dirty="0">
              <a:solidFill>
                <a:schemeClr val="bg1"/>
              </a:solidFill>
            </a:endParaRPr>
          </a:p>
        </p:txBody>
      </p:sp>
    </p:spTree>
    <p:extLst>
      <p:ext uri="{BB962C8B-B14F-4D97-AF65-F5344CB8AC3E}">
        <p14:creationId xmlns:p14="http://schemas.microsoft.com/office/powerpoint/2010/main" val="14253162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1324" y="434653"/>
            <a:ext cx="8761413" cy="706964"/>
          </a:xfrm>
        </p:spPr>
        <p:txBody>
          <a:bodyPr/>
          <a:lstStyle/>
          <a:p>
            <a:pPr algn="ctr"/>
            <a:r>
              <a:rPr lang="en-IN" b="1" dirty="0" smtClean="0"/>
              <a:t>Existence of Stationary Distribution</a:t>
            </a:r>
            <a:endParaRPr lang="en-IN" b="1" dirty="0"/>
          </a:p>
        </p:txBody>
      </p:sp>
      <p:sp>
        <p:nvSpPr>
          <p:cNvPr id="4" name="Slide Number Placeholder 3"/>
          <p:cNvSpPr>
            <a:spLocks noGrp="1"/>
          </p:cNvSpPr>
          <p:nvPr>
            <p:ph type="sldNum" sz="quarter" idx="12"/>
          </p:nvPr>
        </p:nvSpPr>
        <p:spPr/>
        <p:txBody>
          <a:bodyPr/>
          <a:lstStyle/>
          <a:p>
            <a:fld id="{0F0EE32C-E76D-45F1-97C5-4FC1D4D830BE}" type="slidenum">
              <a:rPr lang="en-IN" smtClean="0"/>
              <a:t>9</a:t>
            </a:fld>
            <a:endParaRPr lang="en-IN"/>
          </a:p>
        </p:txBody>
      </p:sp>
      <p:pic>
        <p:nvPicPr>
          <p:cNvPr id="5" name="Picture 4"/>
          <p:cNvPicPr>
            <a:picLocks noChangeAspect="1"/>
          </p:cNvPicPr>
          <p:nvPr/>
        </p:nvPicPr>
        <p:blipFill>
          <a:blip r:embed="rId2"/>
          <a:stretch>
            <a:fillRect/>
          </a:stretch>
        </p:blipFill>
        <p:spPr>
          <a:xfrm>
            <a:off x="567892" y="1073041"/>
            <a:ext cx="10809170" cy="5371539"/>
          </a:xfrm>
          <a:prstGeom prst="rect">
            <a:avLst/>
          </a:prstGeom>
        </p:spPr>
      </p:pic>
      <p:sp>
        <p:nvSpPr>
          <p:cNvPr id="6" name="TextBox 5"/>
          <p:cNvSpPr txBox="1"/>
          <p:nvPr/>
        </p:nvSpPr>
        <p:spPr>
          <a:xfrm>
            <a:off x="7921592" y="3051208"/>
            <a:ext cx="3455470" cy="1058779"/>
          </a:xfrm>
          <a:prstGeom prst="rect">
            <a:avLst/>
          </a:prstGeom>
          <a:solidFill>
            <a:schemeClr val="bg1"/>
          </a:solidFill>
        </p:spPr>
        <p:txBody>
          <a:bodyPr wrap="square" rtlCol="0">
            <a:spAutoFit/>
          </a:bodyPr>
          <a:lstStyle/>
          <a:p>
            <a:endParaRPr lang="en-IN"/>
          </a:p>
        </p:txBody>
      </p:sp>
    </p:spTree>
    <p:extLst>
      <p:ext uri="{BB962C8B-B14F-4D97-AF65-F5344CB8AC3E}">
        <p14:creationId xmlns:p14="http://schemas.microsoft.com/office/powerpoint/2010/main" val="22093944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9793</TotalTime>
  <Words>945</Words>
  <Application>Microsoft Office PowerPoint</Application>
  <PresentationFormat>Widescreen</PresentationFormat>
  <Paragraphs>347</Paragraphs>
  <Slides>33</Slides>
  <Notes>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Agency FB</vt:lpstr>
      <vt:lpstr>Algerian</vt:lpstr>
      <vt:lpstr>Arial</vt:lpstr>
      <vt:lpstr>Arial Black</vt:lpstr>
      <vt:lpstr>Arial Narrow</vt:lpstr>
      <vt:lpstr>Bahnschrift</vt:lpstr>
      <vt:lpstr>Bahnschrift SemiBold SemiConden</vt:lpstr>
      <vt:lpstr>Calibri</vt:lpstr>
      <vt:lpstr>Cambria Math</vt:lpstr>
      <vt:lpstr>Century Gothic</vt:lpstr>
      <vt:lpstr>Wingdings 3</vt:lpstr>
      <vt:lpstr>Ion Boardroom</vt:lpstr>
      <vt:lpstr>PowerPoint Presentation</vt:lpstr>
      <vt:lpstr>PowerPoint Presentation</vt:lpstr>
      <vt:lpstr>Transmission Spectrum</vt:lpstr>
      <vt:lpstr>Simple Representation of the Model</vt:lpstr>
      <vt:lpstr>PowerPoint Presentation</vt:lpstr>
      <vt:lpstr>PowerPoint Presentation</vt:lpstr>
      <vt:lpstr>STATIONARY DISTRIBUTIONS</vt:lpstr>
      <vt:lpstr>PowerPoint Presentation</vt:lpstr>
      <vt:lpstr>Existence of Stationary Distribution</vt:lpstr>
      <vt:lpstr>PowerPoint Presentation</vt:lpstr>
      <vt:lpstr>PowerPoint Presentation</vt:lpstr>
      <vt:lpstr>PowerPoint Presentation</vt:lpstr>
      <vt:lpstr>PowerPoint Presentation</vt:lpstr>
      <vt:lpstr>PowerPoint Presentation</vt:lpstr>
      <vt:lpstr>Best fit Model</vt:lpstr>
      <vt:lpstr>Retrieved Posterior distribution using emcee (8 parameters)</vt:lpstr>
      <vt:lpstr>Testing for the marginal values using Std data</vt:lpstr>
      <vt:lpstr>PowerPoint Presentation</vt:lpstr>
      <vt:lpstr>PowerPoint Presentation</vt:lpstr>
      <vt:lpstr>PowerPoint Presentation</vt:lpstr>
      <vt:lpstr>PowerPoint Presentation</vt:lpstr>
      <vt:lpstr>True parameter values used for generating the Input data for standard test: H2O – 0.34% radius – 1.2 R_jup Temperatue – 1200 k </vt:lpstr>
      <vt:lpstr>PowerPoint Presentation</vt:lpstr>
      <vt:lpstr>PowerPoint Presentation</vt:lpstr>
      <vt:lpstr>PowerPoint Presentation</vt:lpstr>
      <vt:lpstr>PowerPoint Presentation</vt:lpstr>
      <vt:lpstr>CONCLUSIONS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 E Krishnaprasad</dc:creator>
  <cp:lastModifiedBy>aliyarinu</cp:lastModifiedBy>
  <cp:revision>139</cp:revision>
  <dcterms:created xsi:type="dcterms:W3CDTF">2024-04-30T14:58:33Z</dcterms:created>
  <dcterms:modified xsi:type="dcterms:W3CDTF">2025-01-15T18:20:24Z</dcterms:modified>
</cp:coreProperties>
</file>